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73"/>
  </p:notesMasterIdLst>
  <p:sldIdLst>
    <p:sldId id="513" r:id="rId2"/>
    <p:sldId id="652" r:id="rId3"/>
    <p:sldId id="526" r:id="rId4"/>
    <p:sldId id="653" r:id="rId5"/>
    <p:sldId id="579" r:id="rId6"/>
    <p:sldId id="657" r:id="rId7"/>
    <p:sldId id="602" r:id="rId8"/>
    <p:sldId id="589" r:id="rId9"/>
    <p:sldId id="608" r:id="rId10"/>
    <p:sldId id="609" r:id="rId11"/>
    <p:sldId id="610" r:id="rId12"/>
    <p:sldId id="600" r:id="rId13"/>
    <p:sldId id="269" r:id="rId14"/>
    <p:sldId id="587" r:id="rId15"/>
    <p:sldId id="654" r:id="rId16"/>
    <p:sldId id="586" r:id="rId17"/>
    <p:sldId id="259" r:id="rId18"/>
    <p:sldId id="658" r:id="rId19"/>
    <p:sldId id="644" r:id="rId20"/>
    <p:sldId id="500" r:id="rId21"/>
    <p:sldId id="498" r:id="rId22"/>
    <p:sldId id="645" r:id="rId23"/>
    <p:sldId id="646" r:id="rId24"/>
    <p:sldId id="647" r:id="rId25"/>
    <p:sldId id="648" r:id="rId26"/>
    <p:sldId id="649" r:id="rId27"/>
    <p:sldId id="292" r:id="rId28"/>
    <p:sldId id="543" r:id="rId29"/>
    <p:sldId id="542" r:id="rId30"/>
    <p:sldId id="546" r:id="rId31"/>
    <p:sldId id="547" r:id="rId32"/>
    <p:sldId id="548" r:id="rId33"/>
    <p:sldId id="549" r:id="rId34"/>
    <p:sldId id="550" r:id="rId35"/>
    <p:sldId id="551" r:id="rId36"/>
    <p:sldId id="655" r:id="rId37"/>
    <p:sldId id="552" r:id="rId38"/>
    <p:sldId id="553" r:id="rId39"/>
    <p:sldId id="554" r:id="rId40"/>
    <p:sldId id="555" r:id="rId41"/>
    <p:sldId id="518" r:id="rId42"/>
    <p:sldId id="530" r:id="rId43"/>
    <p:sldId id="519" r:id="rId44"/>
    <p:sldId id="525" r:id="rId45"/>
    <p:sldId id="650" r:id="rId46"/>
    <p:sldId id="527" r:id="rId47"/>
    <p:sldId id="539" r:id="rId48"/>
    <p:sldId id="524" r:id="rId49"/>
    <p:sldId id="556" r:id="rId50"/>
    <p:sldId id="651" r:id="rId51"/>
    <p:sldId id="531" r:id="rId52"/>
    <p:sldId id="532" r:id="rId53"/>
    <p:sldId id="533" r:id="rId54"/>
    <p:sldId id="564" r:id="rId55"/>
    <p:sldId id="563" r:id="rId56"/>
    <p:sldId id="659" r:id="rId57"/>
    <p:sldId id="562" r:id="rId58"/>
    <p:sldId id="565" r:id="rId59"/>
    <p:sldId id="656" r:id="rId60"/>
    <p:sldId id="582" r:id="rId61"/>
    <p:sldId id="274" r:id="rId62"/>
    <p:sldId id="270" r:id="rId63"/>
    <p:sldId id="348" r:id="rId64"/>
    <p:sldId id="529" r:id="rId65"/>
    <p:sldId id="520" r:id="rId66"/>
    <p:sldId id="521" r:id="rId67"/>
    <p:sldId id="544" r:id="rId68"/>
    <p:sldId id="522" r:id="rId69"/>
    <p:sldId id="528" r:id="rId70"/>
    <p:sldId id="536" r:id="rId71"/>
    <p:sldId id="537"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8"/>
    <p:restoredTop sz="95427"/>
  </p:normalViewPr>
  <p:slideViewPr>
    <p:cSldViewPr snapToGrid="0" snapToObjects="1">
      <p:cViewPr varScale="1">
        <p:scale>
          <a:sx n="137" d="100"/>
          <a:sy n="137" d="100"/>
        </p:scale>
        <p:origin x="640"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02"/>
          <c:y val="0.15178014512891799"/>
          <c:w val="0.53103555237413602"/>
          <c:h val="0.45819312059676698"/>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c:v>
                </c:pt>
                <c:pt idx="1">
                  <c:v>258</c:v>
                </c:pt>
              </c:numCache>
            </c:numRef>
          </c:val>
          <c:extLst>
            <c:ext xmlns:c16="http://schemas.microsoft.com/office/drawing/2014/chart" uri="{C3380CC4-5D6E-409C-BE32-E72D297353CC}">
              <c16:uniqueId val="{00000000-73E6-5F4F-AAC0-4A4C0C8C17F1}"/>
            </c:ext>
          </c:extLst>
        </c:ser>
        <c:dLbls>
          <c:showLegendKey val="0"/>
          <c:showVal val="0"/>
          <c:showCatName val="0"/>
          <c:showSerName val="0"/>
          <c:showPercent val="0"/>
          <c:showBubbleSize val="0"/>
        </c:dLbls>
        <c:gapWidth val="150"/>
        <c:axId val="2118293304"/>
        <c:axId val="2118294904"/>
      </c:barChart>
      <c:catAx>
        <c:axId val="2118293304"/>
        <c:scaling>
          <c:orientation val="minMax"/>
        </c:scaling>
        <c:delete val="0"/>
        <c:axPos val="b"/>
        <c:numFmt formatCode="General" sourceLinked="0"/>
        <c:majorTickMark val="out"/>
        <c:minorTickMark val="none"/>
        <c:tickLblPos val="nextTo"/>
        <c:txPr>
          <a:bodyPr/>
          <a:lstStyle/>
          <a:p>
            <a:pPr>
              <a:defRPr sz="1100"/>
            </a:pPr>
            <a:endParaRPr lang="en-US"/>
          </a:p>
        </c:txPr>
        <c:crossAx val="2118294904"/>
        <c:crosses val="autoZero"/>
        <c:auto val="1"/>
        <c:lblAlgn val="ctr"/>
        <c:lblOffset val="100"/>
        <c:noMultiLvlLbl val="0"/>
      </c:catAx>
      <c:valAx>
        <c:axId val="2118294904"/>
        <c:scaling>
          <c:orientation val="minMax"/>
        </c:scaling>
        <c:delete val="0"/>
        <c:axPos val="l"/>
        <c:numFmt formatCode="General" sourceLinked="1"/>
        <c:majorTickMark val="out"/>
        <c:minorTickMark val="none"/>
        <c:tickLblPos val="nextTo"/>
        <c:txPr>
          <a:bodyPr/>
          <a:lstStyle/>
          <a:p>
            <a:pPr>
              <a:defRPr sz="1000"/>
            </a:pPr>
            <a:endParaRPr lang="en-US"/>
          </a:p>
        </c:txPr>
        <c:crossAx val="21182933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3850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example SNV was detected</a:t>
            </a:r>
            <a:r>
              <a:rPr lang="en-US" baseline="0" dirty="0"/>
              <a:t> in an ALL case</a:t>
            </a:r>
          </a:p>
          <a:p>
            <a:pPr marL="171450" indent="-171450">
              <a:buFontTx/>
              <a:buChar char="-"/>
            </a:pPr>
            <a:r>
              <a:rPr lang="en-US" baseline="0" dirty="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a:t>We currently use four somatic SNV variant callers: </a:t>
            </a:r>
            <a:r>
              <a:rPr lang="en-US" baseline="0" dirty="0" err="1"/>
              <a:t>SomaticSniper+Samtools</a:t>
            </a:r>
            <a:r>
              <a:rPr lang="en-US" baseline="0" dirty="0"/>
              <a:t>, </a:t>
            </a:r>
            <a:r>
              <a:rPr lang="en-US" baseline="0" dirty="0" err="1"/>
              <a:t>VarScan</a:t>
            </a:r>
            <a:r>
              <a:rPr lang="en-US" baseline="0" dirty="0"/>
              <a:t>, </a:t>
            </a:r>
            <a:r>
              <a:rPr lang="en-US" baseline="0" dirty="0" err="1"/>
              <a:t>Strelka</a:t>
            </a:r>
            <a:r>
              <a:rPr lang="en-US" baseline="0" dirty="0"/>
              <a:t>, and </a:t>
            </a:r>
            <a:r>
              <a:rPr lang="en-US" baseline="0" dirty="0" err="1"/>
              <a:t>Mutect</a:t>
            </a: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19</a:t>
            </a:fld>
            <a:endParaRPr lang="en-US" dirty="0"/>
          </a:p>
        </p:txBody>
      </p:sp>
    </p:spTree>
    <p:extLst>
      <p:ext uri="{BB962C8B-B14F-4D97-AF65-F5344CB8AC3E}">
        <p14:creationId xmlns:p14="http://schemas.microsoft.com/office/powerpoint/2010/main" val="31712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22</a:t>
            </a:fld>
            <a:endParaRPr lang="en-US" dirty="0"/>
          </a:p>
        </p:txBody>
      </p:sp>
    </p:spTree>
    <p:extLst>
      <p:ext uri="{BB962C8B-B14F-4D97-AF65-F5344CB8AC3E}">
        <p14:creationId xmlns:p14="http://schemas.microsoft.com/office/powerpoint/2010/main" val="2854853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Detected</a:t>
            </a:r>
            <a:r>
              <a:rPr lang="en-US" baseline="0" dirty="0"/>
              <a:t> in an ALL case.  One of the more difficult even types to predict are structural variants such as the </a:t>
            </a:r>
            <a:r>
              <a:rPr lang="en-US" baseline="0" dirty="0" err="1"/>
              <a:t>interchromosomal</a:t>
            </a:r>
            <a:r>
              <a:rPr lang="en-US" baseline="0" dirty="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a:t>We currently use a combination of </a:t>
            </a:r>
            <a:r>
              <a:rPr lang="en-US" baseline="0" dirty="0" err="1"/>
              <a:t>BreakDancer</a:t>
            </a:r>
            <a:r>
              <a:rPr lang="en-US" baseline="0" dirty="0"/>
              <a:t>, </a:t>
            </a:r>
            <a:r>
              <a:rPr lang="en-US" baseline="0" dirty="0" err="1"/>
              <a:t>SquareDancer</a:t>
            </a:r>
            <a:r>
              <a:rPr lang="en-US" baseline="0" dirty="0"/>
              <a:t>, and </a:t>
            </a:r>
            <a:r>
              <a:rPr lang="en-US" baseline="0" dirty="0" err="1"/>
              <a:t>Tigra</a:t>
            </a:r>
            <a:r>
              <a:rPr lang="en-US" baseline="0" dirty="0"/>
              <a:t>-SV in our SV pipeline.  We are in the process of incorporating lumpy-</a:t>
            </a:r>
            <a:r>
              <a:rPr lang="en-US" baseline="0" dirty="0" err="1"/>
              <a:t>sv</a:t>
            </a:r>
            <a:r>
              <a:rPr lang="en-US" baseline="0" dirty="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a:p>
        </p:txBody>
      </p:sp>
    </p:spTree>
    <p:extLst>
      <p:ext uri="{BB962C8B-B14F-4D97-AF65-F5344CB8AC3E}">
        <p14:creationId xmlns:p14="http://schemas.microsoft.com/office/powerpoint/2010/main" val="82063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a:t>Here we have an</a:t>
            </a:r>
            <a:r>
              <a:rPr lang="en-US" baseline="0" dirty="0"/>
              <a:t> expressed gene fusion detected by RNA-seq d</a:t>
            </a:r>
            <a:r>
              <a:rPr lang="en-US" dirty="0"/>
              <a:t>etected</a:t>
            </a:r>
            <a:r>
              <a:rPr lang="en-US" baseline="0" dirty="0"/>
              <a:t> in an ALL case. </a:t>
            </a:r>
          </a:p>
          <a:p>
            <a:pPr marL="171450" indent="-171450">
              <a:buFontTx/>
              <a:buChar char="-"/>
            </a:pPr>
            <a:r>
              <a:rPr lang="en-US" baseline="0" dirty="0"/>
              <a:t>These events are detected by mining RNA-seq alignments for cases where both encompassing (or discordant) read pairs and fusion junction spanning reads support a </a:t>
            </a:r>
            <a:r>
              <a:rPr lang="en-US" baseline="0" dirty="0" err="1"/>
              <a:t>geneA</a:t>
            </a:r>
            <a:r>
              <a:rPr lang="en-US" baseline="0" dirty="0"/>
              <a:t> to </a:t>
            </a:r>
            <a:r>
              <a:rPr lang="en-US" baseline="0" dirty="0" err="1"/>
              <a:t>geneB</a:t>
            </a:r>
            <a:r>
              <a:rPr lang="en-US" baseline="0" dirty="0"/>
              <a:t> fusion.  </a:t>
            </a:r>
          </a:p>
          <a:p>
            <a:pPr marL="171450" indent="-171450">
              <a:buFontTx/>
              <a:buChar char="-"/>
            </a:pPr>
            <a:r>
              <a:rPr lang="en-US" baseline="0" dirty="0"/>
              <a:t>As with detecting structural variants in the DNA data we know that overall we are not doing a great job of identifying these things.  The current state of software packages for these events leaves a lot to be desired.  We use </a:t>
            </a:r>
            <a:r>
              <a:rPr lang="en-US" baseline="0" dirty="0" err="1"/>
              <a:t>ChimeraScan</a:t>
            </a:r>
            <a:r>
              <a:rPr lang="en-US" baseline="0" dirty="0"/>
              <a:t> and Integrate.  But we have also evaluated </a:t>
            </a:r>
            <a:r>
              <a:rPr lang="en-US" baseline="0" dirty="0" err="1"/>
              <a:t>tophat</a:t>
            </a:r>
            <a:r>
              <a:rPr lang="en-US" baseline="0" dirty="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24</a:t>
            </a:fld>
            <a:endParaRPr lang="en-US"/>
          </a:p>
        </p:txBody>
      </p:sp>
    </p:spTree>
    <p:extLst>
      <p:ext uri="{BB962C8B-B14F-4D97-AF65-F5344CB8AC3E}">
        <p14:creationId xmlns:p14="http://schemas.microsoft.com/office/powerpoint/2010/main" val="1899408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we profiled</a:t>
            </a:r>
            <a:r>
              <a:rPr lang="en-US" baseline="0" dirty="0"/>
              <a:t> 30 liver cancers that were collected as part of a set that were cirrhosis negative and hepatitis negative (i.e. lacked the usual risk factors for HCC).  Despite this clinical assessment, in one case we detected integration of HCV (hepatitis C virus) by WGS.</a:t>
            </a:r>
          </a:p>
        </p:txBody>
      </p:sp>
      <p:sp>
        <p:nvSpPr>
          <p:cNvPr id="4" name="Slide Number Placeholder 3"/>
          <p:cNvSpPr>
            <a:spLocks noGrp="1"/>
          </p:cNvSpPr>
          <p:nvPr>
            <p:ph type="sldNum" sz="quarter" idx="10"/>
          </p:nvPr>
        </p:nvSpPr>
        <p:spPr/>
        <p:txBody>
          <a:bodyPr/>
          <a:lstStyle/>
          <a:p>
            <a:fld id="{F9BF1BD6-11A6-594E-AFA1-283323A41F72}" type="slidenum">
              <a:rPr lang="en-US" smtClean="0"/>
              <a:pPr/>
              <a:t>25</a:t>
            </a:fld>
            <a:endParaRPr lang="en-US" dirty="0"/>
          </a:p>
        </p:txBody>
      </p:sp>
    </p:spTree>
    <p:extLst>
      <p:ext uri="{BB962C8B-B14F-4D97-AF65-F5344CB8AC3E}">
        <p14:creationId xmlns:p14="http://schemas.microsoft.com/office/powerpoint/2010/main" val="316185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a:buFontTx/>
              <a:buChar char="-"/>
            </a:pPr>
            <a:r>
              <a:rPr lang="en-US" sz="1800" baseline="0" dirty="0"/>
              <a:t>While not a specific event, we are increasingly looking at clonal heterogeneity as a distinct feature of several tumor types.  In this ALL example, by examining the whole genome data we detected a dominant clone and a distinct sub-clone that evolved from it and represented ~40% of the tumor cell population.</a:t>
            </a:r>
          </a:p>
          <a:p>
            <a:pPr marL="171450" indent="-171450">
              <a:buFontTx/>
              <a:buChar char="-"/>
            </a:pPr>
            <a:r>
              <a:rPr lang="en-US" sz="1800" baseline="0" dirty="0"/>
              <a:t>We have encountered some striking examples where upon treatment, only the sub-clone was affected (representing a temporary </a:t>
            </a:r>
            <a:r>
              <a:rPr lang="en-US" sz="1800" baseline="0" dirty="0" err="1"/>
              <a:t>debulking</a:t>
            </a:r>
            <a:r>
              <a:rPr lang="en-US" sz="1800" baseline="0" dirty="0"/>
              <a:t> of tumor with no chance of a complete cure).  We also see striking examples where a sub-clone as rare as ~2% of cells in the primary tumor escapes treatment and dominates 100% of the tumor in relapse.  Based on both of these scenarios we are convinced that understanding the clonal architecture of a tumor may eventually be highly relevant to clinical decisions.</a:t>
            </a:r>
          </a:p>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26</a:t>
            </a:fld>
            <a:endParaRPr lang="en-US"/>
          </a:p>
        </p:txBody>
      </p:sp>
    </p:spTree>
    <p:extLst>
      <p:ext uri="{BB962C8B-B14F-4D97-AF65-F5344CB8AC3E}">
        <p14:creationId xmlns:p14="http://schemas.microsoft.com/office/powerpoint/2010/main" val="286812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From an end users</a:t>
            </a:r>
            <a:r>
              <a:rPr lang="en-US" baseline="0" dirty="0"/>
              <a:t> perspective what you get out of the GMS is summarized results and visualizations that help you interpret and mining NGS data</a:t>
            </a:r>
          </a:p>
          <a:p>
            <a:pPr marL="171450" indent="-171450">
              <a:buFontTx/>
              <a:buChar char="-"/>
            </a:pPr>
            <a:r>
              <a:rPr lang="en-US" baseline="0" dirty="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dirty="0"/>
          </a:p>
        </p:txBody>
      </p:sp>
    </p:spTree>
    <p:extLst>
      <p:ext uri="{BB962C8B-B14F-4D97-AF65-F5344CB8AC3E}">
        <p14:creationId xmlns:p14="http://schemas.microsoft.com/office/powerpoint/2010/main" val="1822124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E8601D-4A47-5645-9B6B-3F360C258DC7}" type="slidenum">
              <a:rPr lang="en-US" sz="1300">
                <a:latin typeface="Calibri" charset="0"/>
              </a:rPr>
              <a:pPr eaLnBrk="1" hangingPunct="1"/>
              <a:t>28</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cs typeface="ＭＳ Ｐゴシック" charset="0"/>
              </a:rPr>
              <a:t>Notes on paired</a:t>
            </a:r>
            <a:r>
              <a:rPr lang="en-US" baseline="0" dirty="0">
                <a:latin typeface="Calibri" charset="0"/>
                <a:ea typeface="ＭＳ Ｐゴシック" charset="0"/>
                <a:cs typeface="ＭＳ Ｐゴシック" charset="0"/>
              </a:rPr>
              <a:t> end read depiction:</a:t>
            </a:r>
            <a:endParaRPr lang="en-US" dirty="0">
              <a:latin typeface="Calibri" charset="0"/>
              <a:ea typeface="ＭＳ Ｐゴシック" charset="0"/>
              <a:cs typeface="ＭＳ Ｐゴシック" charset="0"/>
            </a:endParaRPr>
          </a:p>
          <a:p>
            <a:pPr marL="171450" indent="-171450" eaLnBrk="1" hangingPunct="1">
              <a:buFontTx/>
              <a:buChar char="-"/>
            </a:pPr>
            <a:r>
              <a:rPr lang="en-US" baseline="0" dirty="0">
                <a:latin typeface="Calibri" charset="0"/>
                <a:ea typeface="ＭＳ Ｐゴシック" charset="0"/>
                <a:cs typeface="ＭＳ Ｐゴシック" charset="0"/>
              </a:rPr>
              <a:t>Each line depicts a sequenced fragment. These consist of adapters, and portions sequenced from each end</a:t>
            </a:r>
          </a:p>
          <a:p>
            <a:pPr marL="171450" indent="-171450" eaLnBrk="1" hangingPunct="1">
              <a:buFontTx/>
              <a:buChar char="-"/>
            </a:pPr>
            <a:r>
              <a:rPr lang="en-US" baseline="0" dirty="0">
                <a:latin typeface="Calibri" charset="0"/>
                <a:ea typeface="ＭＳ Ｐゴシック" charset="0"/>
                <a:cs typeface="ＭＳ Ｐゴシック" charset="0"/>
              </a:rPr>
              <a:t>Blue is being used to indicated read 1, and red for read 2</a:t>
            </a:r>
          </a:p>
          <a:p>
            <a:pPr marL="171450" indent="-171450" eaLnBrk="1" hangingPunct="1">
              <a:buFontTx/>
              <a:buChar char="-"/>
            </a:pPr>
            <a:r>
              <a:rPr lang="en-US" baseline="0" dirty="0">
                <a:latin typeface="Calibri" charset="0"/>
                <a:ea typeface="ＭＳ Ｐゴシック" charset="0"/>
                <a:cs typeface="ＭＳ Ｐゴシック" charset="0"/>
              </a:rPr>
              <a:t>If the fragment is long enough relative to the read sequence length, there will be a portion in the middle that is not sequenced</a:t>
            </a:r>
          </a:p>
          <a:p>
            <a:pPr marL="171450" indent="-171450" eaLnBrk="1" hangingPunct="1">
              <a:buFontTx/>
              <a:buChar char="-"/>
            </a:pPr>
            <a:r>
              <a:rPr lang="en-US" baseline="0" dirty="0">
                <a:latin typeface="Calibri" charset="0"/>
                <a:ea typeface="ＭＳ Ｐゴシック" charset="0"/>
                <a:cs typeface="ＭＳ Ｐゴシック" charset="0"/>
              </a:rPr>
              <a:t>Read1 and Read2 can also overlap</a:t>
            </a:r>
          </a:p>
          <a:p>
            <a:pPr marL="171450" indent="-171450" eaLnBrk="1" hangingPunct="1">
              <a:buFontTx/>
              <a:buChar char="-"/>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Note the portio</a:t>
            </a:r>
            <a:r>
              <a:rPr lang="en-US" baseline="0" dirty="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23765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42F1B-9D7F-084C-98CF-CFED1A4AF441}" type="slidenum">
              <a:rPr lang="en-US" sz="1300">
                <a:latin typeface="Calibri" charset="0"/>
              </a:rPr>
              <a:pPr eaLnBrk="1" hangingPunct="1"/>
              <a:t>29</a:t>
            </a:fld>
            <a:endParaRPr lang="en-US" sz="1300">
              <a:latin typeface="Calibri" charset="0"/>
            </a:endParaRPr>
          </a:p>
        </p:txBody>
      </p:sp>
      <p:sp>
        <p:nvSpPr>
          <p:cNvPr id="16386"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770274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06A3C7-404B-AB4E-A027-2C72448AD7C0}" type="slidenum">
              <a:rPr lang="en-US" sz="1300">
                <a:latin typeface="Calibri" charset="0"/>
              </a:rPr>
              <a:pPr eaLnBrk="1" hangingPunct="1"/>
              <a:t>30</a:t>
            </a:fld>
            <a:endParaRPr lang="en-US" sz="1300">
              <a:latin typeface="Calibri" charset="0"/>
            </a:endParaRPr>
          </a:p>
        </p:txBody>
      </p:sp>
      <p:sp>
        <p:nvSpPr>
          <p:cNvPr id="24578"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850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3</a:t>
            </a:fld>
            <a:endParaRPr lang="en-US" altLang="en-US"/>
          </a:p>
        </p:txBody>
      </p:sp>
    </p:spTree>
    <p:extLst>
      <p:ext uri="{BB962C8B-B14F-4D97-AF65-F5344CB8AC3E}">
        <p14:creationId xmlns:p14="http://schemas.microsoft.com/office/powerpoint/2010/main" val="1798013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baseline="0" dirty="0"/>
              <a:t> </a:t>
            </a:r>
            <a:r>
              <a:rPr lang="en-US" dirty="0"/>
              <a:t>RNA-seq library construction may</a:t>
            </a:r>
            <a:r>
              <a:rPr lang="en-US" baseline="0" dirty="0"/>
              <a:t> </a:t>
            </a:r>
            <a:r>
              <a:rPr lang="en-US" dirty="0"/>
              <a:t>involve both fragmentation and size selection. These procedures may be modified according to the integrity and amount of starting total RNA. The</a:t>
            </a:r>
            <a:r>
              <a:rPr lang="en-US" baseline="0" dirty="0"/>
              <a:t> </a:t>
            </a:r>
            <a:r>
              <a:rPr lang="en-US" dirty="0"/>
              <a:t>distributions of RNA molecule sizes are depicted for input total RNA and at various stages during the process of RNA/cDNA fragmentation and size selection.</a:t>
            </a:r>
            <a:r>
              <a:rPr lang="en-US" baseline="0" dirty="0"/>
              <a:t> </a:t>
            </a:r>
            <a:r>
              <a:rPr lang="en-US" dirty="0"/>
              <a:t>Commonly used methods for fragmentation and size selection are</a:t>
            </a:r>
            <a:r>
              <a:rPr lang="en-US" baseline="0" dirty="0"/>
              <a:t> </a:t>
            </a:r>
            <a:r>
              <a:rPr lang="en-US" dirty="0"/>
              <a:t>depicted along with the expected output of a quality-control assay at each stage (in the</a:t>
            </a:r>
            <a:r>
              <a:rPr lang="en-US" baseline="0" dirty="0"/>
              <a:t> </a:t>
            </a:r>
            <a:r>
              <a:rPr lang="en-US" dirty="0"/>
              <a:t>form of a capillary electrophoresis trace). Note that in the final library, it is typical that the majority of RNAs below a certain</a:t>
            </a:r>
            <a:r>
              <a:rPr lang="en-US" baseline="0" dirty="0"/>
              <a:t> </a:t>
            </a:r>
            <a:r>
              <a:rPr lang="en-US" dirty="0"/>
              <a:t>size (typically &lt;150–200 </a:t>
            </a:r>
            <a:r>
              <a:rPr lang="en-US" dirty="0" err="1"/>
              <a:t>bp</a:t>
            </a:r>
            <a:r>
              <a:rPr lang="en-US" dirty="0"/>
              <a:t>) are</a:t>
            </a:r>
            <a:r>
              <a:rPr lang="en-US" baseline="0" dirty="0"/>
              <a:t> </a:t>
            </a:r>
            <a:r>
              <a:rPr lang="en-US" dirty="0"/>
              <a:t>underrepresented. Refer to S3 Table and S7 Table for more details on many of the concepts depicted in this figure.</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34</a:t>
            </a:fld>
            <a:endParaRPr lang="en-US"/>
          </a:p>
        </p:txBody>
      </p:sp>
    </p:spTree>
    <p:extLst>
      <p:ext uri="{BB962C8B-B14F-4D97-AF65-F5344CB8AC3E}">
        <p14:creationId xmlns:p14="http://schemas.microsoft.com/office/powerpoint/2010/main" val="399071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0000" lnSpcReduction="20000"/>
          </a:bodyPr>
          <a:lstStyle/>
          <a:p>
            <a:r>
              <a:rPr lang="en-US" dirty="0"/>
              <a:t>RNA-seq library enrichment strategies that influence interpretation and analysis. RNA-seq library construction protocols differ widely, and these</a:t>
            </a:r>
            <a:r>
              <a:rPr lang="en-US" baseline="0" dirty="0"/>
              <a:t> </a:t>
            </a:r>
            <a:r>
              <a:rPr lang="en-US" dirty="0"/>
              <a:t>differences have significant consequences for data interpretation and analysis. The figure above illustrates representative alignment results for either total</a:t>
            </a:r>
            <a:r>
              <a:rPr lang="en-US" baseline="0" dirty="0"/>
              <a:t> </a:t>
            </a:r>
            <a:r>
              <a:rPr lang="en-US" dirty="0"/>
              <a:t>RNA or one of three commonly used enrichment strategies at a hypothetical genomic locus with very highly expressed ribosomal RNA (pink), highly</a:t>
            </a:r>
            <a:r>
              <a:rPr lang="en-US" baseline="0" dirty="0"/>
              <a:t> </a:t>
            </a:r>
            <a:r>
              <a:rPr lang="en-US" dirty="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a:t> </a:t>
            </a:r>
            <a:r>
              <a:rPr lang="en-US" dirty="0"/>
              <a:t>humans, ~95%–98% of all RNA molecules may be rRNAs. A significant amount of genomic DNA (</a:t>
            </a:r>
            <a:r>
              <a:rPr lang="en-US" dirty="0" err="1"/>
              <a:t>gDNA</a:t>
            </a:r>
            <a:r>
              <a:rPr lang="en-US" dirty="0"/>
              <a:t>) and unprocessed </a:t>
            </a:r>
            <a:r>
              <a:rPr lang="en-US" dirty="0" err="1"/>
              <a:t>heteronuclear</a:t>
            </a:r>
            <a:r>
              <a:rPr lang="en-US" dirty="0"/>
              <a:t> RNA (</a:t>
            </a:r>
            <a:r>
              <a:rPr lang="en-US" dirty="0" err="1"/>
              <a:t>hnRNA</a:t>
            </a:r>
            <a:r>
              <a:rPr lang="en-US" dirty="0"/>
              <a:t>, also</a:t>
            </a:r>
            <a:r>
              <a:rPr lang="en-US" baseline="0" dirty="0"/>
              <a:t> </a:t>
            </a:r>
            <a:r>
              <a:rPr lang="en-US" dirty="0"/>
              <a:t>known as pre-mRNA) contamination may also remain after typical RNA isolation procedures. As a result, most reads will align to intronic, intergenic, and</a:t>
            </a:r>
            <a:r>
              <a:rPr lang="en-US" baseline="0" dirty="0"/>
              <a:t> </a:t>
            </a:r>
            <a:r>
              <a:rPr lang="en-US" dirty="0"/>
              <a:t>especially to ribosomal gene regions. Since analysis of these molecules is rarely the target of RNA-seq, various enrichment strategies are commonly</a:t>
            </a:r>
            <a:r>
              <a:rPr lang="en-US" baseline="0" dirty="0"/>
              <a:t> </a:t>
            </a:r>
            <a:r>
              <a:rPr lang="en-US" dirty="0"/>
              <a:t>employed. The amount of </a:t>
            </a:r>
            <a:r>
              <a:rPr lang="en-US" dirty="0" err="1"/>
              <a:t>gDNA</a:t>
            </a:r>
            <a:r>
              <a:rPr lang="en-US" dirty="0"/>
              <a:t> contamination in total RNA can be reduced, but not entirely eliminated, by use of a </a:t>
            </a:r>
            <a:r>
              <a:rPr lang="en-US" dirty="0" err="1"/>
              <a:t>deoxyribonuclease</a:t>
            </a:r>
            <a:r>
              <a:rPr lang="en-US" dirty="0"/>
              <a:t> (</a:t>
            </a:r>
            <a:r>
              <a:rPr lang="en-US" dirty="0" err="1"/>
              <a:t>DNase</a:t>
            </a:r>
            <a:r>
              <a:rPr lang="en-US" dirty="0"/>
              <a:t>) treatment.</a:t>
            </a:r>
            <a:r>
              <a:rPr lang="en-US" baseline="0" dirty="0"/>
              <a:t> </a:t>
            </a:r>
            <a:r>
              <a:rPr lang="en-US" dirty="0"/>
              <a:t>The amount of unprocessed RNA can be reduced, but not entirely eliminated, by employing an RNA isolation method that attempts to keep nuclei intact and</a:t>
            </a:r>
            <a:r>
              <a:rPr lang="en-US" baseline="0" dirty="0"/>
              <a:t> </a:t>
            </a:r>
            <a:r>
              <a:rPr lang="en-US" dirty="0"/>
              <a:t>removing these to enrich for mature mRNAs present in the cytoplasmic compartment. Additional strategies are discussed in S3 Table. </a:t>
            </a:r>
          </a:p>
          <a:p>
            <a:endParaRPr lang="en-US" dirty="0"/>
          </a:p>
          <a:p>
            <a:r>
              <a:rPr lang="en-US" dirty="0"/>
              <a:t>*</a:t>
            </a:r>
            <a:r>
              <a:rPr lang="en-US" baseline="0" dirty="0"/>
              <a:t> </a:t>
            </a:r>
            <a:r>
              <a:rPr lang="en-US" dirty="0"/>
              <a:t>When sequencing</a:t>
            </a:r>
            <a:r>
              <a:rPr lang="en-US" baseline="0" dirty="0"/>
              <a:t> </a:t>
            </a:r>
            <a:r>
              <a:rPr lang="en-US" dirty="0"/>
              <a:t>total RNA, a complete representation of the transcriptome is theoretically present, but in practical terms, insufficient sequence reads are obtained to</a:t>
            </a:r>
            <a:r>
              <a:rPr lang="en-US" baseline="0" dirty="0"/>
              <a:t> </a:t>
            </a:r>
            <a:r>
              <a:rPr lang="en-US" dirty="0"/>
              <a:t>sufficiently sample all transcripts of all types, and some enrichment strategy is required to reduce extremely abundant rRNA species. (B) Selective rRNA</a:t>
            </a:r>
            <a:r>
              <a:rPr lang="en-US" baseline="0" dirty="0"/>
              <a:t> </a:t>
            </a:r>
            <a:r>
              <a:rPr lang="en-US" dirty="0"/>
              <a:t>reduction kits use oligonucleotides complementary to ribosomal sequences to specifically reduce the abundance of rRNAs while maintaining a broad</a:t>
            </a:r>
            <a:r>
              <a:rPr lang="en-US" baseline="0" dirty="0"/>
              <a:t> </a:t>
            </a:r>
            <a:r>
              <a:rPr lang="en-US" dirty="0"/>
              <a:t>representation of transcript species. Since the oligonucleotide probes used in these kits are only designed to bind to and deplete rRNA sequences, a</a:t>
            </a:r>
            <a:r>
              <a:rPr lang="en-US" baseline="0" dirty="0"/>
              <a:t> </a:t>
            </a:r>
            <a:r>
              <a:rPr lang="en-US" dirty="0"/>
              <a:t>significant amount of unprocessed RNA and </a:t>
            </a:r>
            <a:r>
              <a:rPr lang="en-US" dirty="0" err="1"/>
              <a:t>gDNA</a:t>
            </a:r>
            <a:r>
              <a:rPr lang="en-US" dirty="0"/>
              <a:t> contamination may remain. (C) Poly(A) selection and (D) cDNA capture methods specifically enrich for</a:t>
            </a:r>
            <a:r>
              <a:rPr lang="en-US" baseline="0" dirty="0"/>
              <a:t> </a:t>
            </a:r>
            <a:r>
              <a:rPr lang="en-US" dirty="0"/>
              <a:t>(primarily) mature </a:t>
            </a:r>
            <a:r>
              <a:rPr lang="en-US" dirty="0" err="1"/>
              <a:t>polyadenylated</a:t>
            </a:r>
            <a:r>
              <a:rPr lang="en-US" dirty="0"/>
              <a:t> RNA species or specific targets (e.g., all known transcript exons), respectively. Since poly(A) selection specifically targets</a:t>
            </a:r>
            <a:r>
              <a:rPr lang="en-US" baseline="0" dirty="0"/>
              <a:t> </a:t>
            </a:r>
            <a:r>
              <a:rPr lang="en-US" dirty="0"/>
              <a:t>RNAs that have been </a:t>
            </a:r>
            <a:r>
              <a:rPr lang="en-US" dirty="0" err="1"/>
              <a:t>polyadenylated</a:t>
            </a:r>
            <a:r>
              <a:rPr lang="en-US" dirty="0"/>
              <a:t>—a modification that happens at the end of the transcription process—poly(A) selection results in an enrichment for</a:t>
            </a:r>
            <a:r>
              <a:rPr lang="en-US" baseline="0" dirty="0"/>
              <a:t> </a:t>
            </a:r>
            <a:r>
              <a:rPr lang="en-US" dirty="0"/>
              <a:t>mature, completely processed RNAs. Poly(A) selection and cDNA capture methods sacrifice some transcriptome representation for increased signal to noise</a:t>
            </a:r>
            <a:r>
              <a:rPr lang="en-US" baseline="0" dirty="0"/>
              <a:t> </a:t>
            </a:r>
            <a:r>
              <a:rPr lang="en-US" dirty="0"/>
              <a:t>for transcripts of greater interest. Poly(A) methods will fail to represent most noncoding and other </a:t>
            </a:r>
            <a:r>
              <a:rPr lang="en-US" dirty="0" err="1"/>
              <a:t>nonpolyadenylated</a:t>
            </a:r>
            <a:r>
              <a:rPr lang="en-US" dirty="0"/>
              <a:t> RNAs. Capture methods on the other</a:t>
            </a:r>
            <a:r>
              <a:rPr lang="en-US" baseline="0" dirty="0"/>
              <a:t> </a:t>
            </a:r>
            <a:r>
              <a:rPr lang="en-US" dirty="0"/>
              <a:t>hand will under-represent any loci not specifically included in the capture design. For example, in this case the brown gene was not included in the design, and</a:t>
            </a:r>
            <a:r>
              <a:rPr lang="en-US" baseline="0" dirty="0"/>
              <a:t> </a:t>
            </a:r>
            <a:r>
              <a:rPr lang="en-US" dirty="0"/>
              <a:t>therefore, expression of this gene would be underestimated. Each of the methods depicted here has advantages and disadvantages (S3 Table and S7 Table).</a:t>
            </a:r>
            <a:r>
              <a:rPr lang="en-US" baseline="0" dirty="0"/>
              <a:t> </a:t>
            </a:r>
            <a:r>
              <a:rPr lang="en-US" dirty="0"/>
              <a:t>Furthermore, the relative amounts of each class of RNA depicted in each panel are hypothetical examples meant to demonstrate the goals and principles of</a:t>
            </a:r>
            <a:r>
              <a:rPr lang="en-US" baseline="0" dirty="0"/>
              <a:t> </a:t>
            </a:r>
            <a:r>
              <a:rPr lang="en-US" dirty="0"/>
              <a:t>each enrichment strategy and should not be interpreted quantitatively. Refer to S4 Table for additional information on the effect of each enrichment strategy.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35</a:t>
            </a:fld>
            <a:endParaRPr lang="en-US"/>
          </a:p>
        </p:txBody>
      </p:sp>
    </p:spTree>
    <p:extLst>
      <p:ext uri="{BB962C8B-B14F-4D97-AF65-F5344CB8AC3E}">
        <p14:creationId xmlns:p14="http://schemas.microsoft.com/office/powerpoint/2010/main" val="342212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7500" lnSpcReduction="20000"/>
          </a:bodyPr>
          <a:lstStyle/>
          <a:p>
            <a:r>
              <a:rPr lang="en-US" dirty="0"/>
              <a:t>Comparison of stranded and </a:t>
            </a:r>
            <a:r>
              <a:rPr lang="en-US" dirty="0" err="1"/>
              <a:t>unstranded</a:t>
            </a:r>
            <a:r>
              <a:rPr lang="en-US" dirty="0"/>
              <a:t> RNA-seq library methods and their influence on interpretation and analysis. (A) Many RNA-seq</a:t>
            </a:r>
            <a:r>
              <a:rPr lang="en-US" baseline="0" dirty="0"/>
              <a:t> </a:t>
            </a:r>
            <a:r>
              <a:rPr lang="en-US" dirty="0"/>
              <a:t>library construction protocols do not maintain the strand identity of RNA transcripts in the sequence data (S1 Table). In these “</a:t>
            </a:r>
            <a:r>
              <a:rPr lang="en-US" dirty="0" err="1"/>
              <a:t>unstranded</a:t>
            </a:r>
            <a:r>
              <a:rPr lang="en-US" dirty="0"/>
              <a:t>” strategies, </a:t>
            </a:r>
            <a:r>
              <a:rPr lang="en-US" dirty="0" err="1"/>
              <a:t>doublestranded</a:t>
            </a:r>
            <a:r>
              <a:rPr lang="en-US" baseline="0" dirty="0"/>
              <a:t> </a:t>
            </a:r>
            <a:r>
              <a:rPr lang="en-US" dirty="0"/>
              <a:t>cDNA is sequenced, and knowledge of the transcription strand of the RNA molecule is lost. This results in an even mix of reads from both strands.</a:t>
            </a:r>
            <a:r>
              <a:rPr lang="en-US" baseline="0" dirty="0"/>
              <a:t> </a:t>
            </a:r>
            <a:r>
              <a:rPr lang="en-US" dirty="0"/>
              <a:t>In panel A, a gene transcribed on the positive strand is shown in green, a second gene transcribed on the negative strand is shown in brown, and a third gene</a:t>
            </a:r>
            <a:r>
              <a:rPr lang="en-US" baseline="0" dirty="0"/>
              <a:t> </a:t>
            </a:r>
            <a:r>
              <a:rPr lang="en-US" dirty="0"/>
              <a:t>transcribed on the positive strand (partially overlapping the second gene) is shown in yellow. The first two genes are protein coding with the open reading frame (ORF) portion depicted as thick rectangles and the UTRs depicted as thin rectangles. The third gene is a noncoding RNA gene. Aligned paired-end</a:t>
            </a:r>
            <a:r>
              <a:rPr lang="en-US" baseline="0" dirty="0"/>
              <a:t> </a:t>
            </a:r>
            <a:r>
              <a:rPr lang="en-US" dirty="0"/>
              <a:t>read sequences (read 1 and read 2) are depicted as short colored bars connected by thin lines. The thin connecting line in each read pair depicts the portion</a:t>
            </a:r>
            <a:r>
              <a:rPr lang="en-US" baseline="0" dirty="0"/>
              <a:t> </a:t>
            </a:r>
            <a:r>
              <a:rPr lang="en-US" dirty="0"/>
              <a:t>of the cDNA fragment that remains </a:t>
            </a:r>
            <a:r>
              <a:rPr lang="en-US" dirty="0" err="1"/>
              <a:t>unsequenced</a:t>
            </a:r>
            <a:r>
              <a:rPr lang="en-US" dirty="0"/>
              <a:t> when the cDNA fragment is larger than two times the read length. Each read is colored according to the</a:t>
            </a:r>
            <a:r>
              <a:rPr lang="en-US" baseline="0" dirty="0"/>
              <a:t> </a:t>
            </a:r>
            <a:r>
              <a:rPr lang="en-US" dirty="0"/>
              <a:t>strand sequenced, blue for the positive (forward/sense) strand and red for the negative (reverse/antisense) strand. Using known annotations, the mapped</a:t>
            </a:r>
            <a:r>
              <a:rPr lang="en-US" baseline="0" dirty="0"/>
              <a:t> </a:t>
            </a:r>
            <a:r>
              <a:rPr lang="en-US" dirty="0"/>
              <a:t>position of each read, and knowledge of exon splicing patterns, the likely transcription strand of some reads can be inferred. However, for many aligned reads</a:t>
            </a:r>
            <a:r>
              <a:rPr lang="en-US" baseline="0" dirty="0"/>
              <a:t> </a:t>
            </a:r>
            <a:r>
              <a:rPr lang="en-US" dirty="0"/>
              <a:t>the transcription strand cannot be inferred and sense-antisense expression analysis is not possible. Note that for each gene, an approximately equal</a:t>
            </a:r>
            <a:r>
              <a:rPr lang="en-US" baseline="0" dirty="0"/>
              <a:t> </a:t>
            </a:r>
            <a:r>
              <a:rPr lang="en-US" dirty="0"/>
              <a:t>proportion of reads corresponding to each strand are observed. Also note that read pairing information can sometimes be used to infer which gene a read</a:t>
            </a:r>
            <a:r>
              <a:rPr lang="en-US" baseline="0" dirty="0"/>
              <a:t> </a:t>
            </a:r>
            <a:r>
              <a:rPr lang="en-US" dirty="0"/>
              <a:t>was likely derived from. These reads are referred to as “encompassing” read pairs, in which one read of a pair aligns within one exon and the second read of</a:t>
            </a:r>
            <a:r>
              <a:rPr lang="en-US" baseline="0" dirty="0"/>
              <a:t> </a:t>
            </a:r>
            <a:r>
              <a:rPr lang="en-US" dirty="0"/>
              <a:t>a pair aligns within another exon. However, reads that align within a region corresponding to overlapping genes cannot be unambiguously assigned to either</a:t>
            </a:r>
            <a:r>
              <a:rPr lang="en-US" baseline="0" dirty="0"/>
              <a:t> </a:t>
            </a:r>
            <a:r>
              <a:rPr lang="en-US" dirty="0"/>
              <a:t>gene (e.g., the portion of the brown and yellow genes that overlap). Note that in this figure we are not depicting any reads in which a single read of a read pair</a:t>
            </a:r>
            <a:r>
              <a:rPr lang="en-US" baseline="0" dirty="0"/>
              <a:t> </a:t>
            </a:r>
            <a:r>
              <a:rPr lang="en-US" dirty="0"/>
              <a:t>spans across an intron. These exon–exon “spanning” reads can usually be matched unambiguously to a transcript, even in an </a:t>
            </a:r>
            <a:r>
              <a:rPr lang="en-US" dirty="0" err="1"/>
              <a:t>unstranded</a:t>
            </a:r>
            <a:r>
              <a:rPr lang="en-US" dirty="0"/>
              <a:t> library, because</a:t>
            </a:r>
            <a:r>
              <a:rPr lang="en-US" baseline="0" dirty="0"/>
              <a:t> </a:t>
            </a:r>
            <a:r>
              <a:rPr lang="en-US" dirty="0"/>
              <a:t>the exon–exon junction alignments line up with known splice sites and exon boundaries. (B) More recent “stranded” RNA-seq library strategies allow the</a:t>
            </a:r>
            <a:r>
              <a:rPr lang="en-US" baseline="0" dirty="0"/>
              <a:t> </a:t>
            </a:r>
            <a:r>
              <a:rPr lang="en-US" dirty="0"/>
              <a:t>strand information to be retained. In the resulting alignments, depicted in panel B, the strand of the alignment corresponds in a predictable way to the</a:t>
            </a:r>
            <a:r>
              <a:rPr lang="en-US" baseline="0" dirty="0"/>
              <a:t> </a:t>
            </a:r>
            <a:r>
              <a:rPr lang="en-US" dirty="0"/>
              <a:t>transcription strand of the sequenced RNA molecule. Now we see that reads aligning within a gene are indicated as being derived from the expected</a:t>
            </a:r>
            <a:r>
              <a:rPr lang="en-US" baseline="0" dirty="0"/>
              <a:t> </a:t>
            </a:r>
            <a:r>
              <a:rPr lang="en-US" dirty="0"/>
              <a:t>transcription strand for that gene. Furthermore, in regions where two genes overlap on opposite strands, we can now unambiguously assign reads to each</a:t>
            </a:r>
            <a:r>
              <a:rPr lang="en-US" baseline="0" dirty="0"/>
              <a:t> </a:t>
            </a:r>
            <a:r>
              <a:rPr lang="en-US" dirty="0"/>
              <a:t>gene. (C) When strand</a:t>
            </a:r>
            <a:r>
              <a:rPr lang="en-US" baseline="0" dirty="0"/>
              <a:t> </a:t>
            </a:r>
            <a:r>
              <a:rPr lang="en-US" dirty="0"/>
              <a:t>information is maintained by the RNA-seq protocol, it can be visualized in genome browsers such as IGV [62]. For example, to make</a:t>
            </a:r>
            <a:r>
              <a:rPr lang="en-US" baseline="0" dirty="0"/>
              <a:t> </a:t>
            </a:r>
            <a:r>
              <a:rPr lang="en-US" dirty="0"/>
              <a:t>IGV color read alignments according to strand, use the “Color alignments” by “First-of-pair strand” setting (refer to S5 Table for more strand-related software</a:t>
            </a:r>
            <a:r>
              <a:rPr lang="en-US" baseline="0" dirty="0"/>
              <a:t> </a:t>
            </a:r>
            <a:r>
              <a:rPr lang="en-US" dirty="0"/>
              <a:t>settings).</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37</a:t>
            </a:fld>
            <a:endParaRPr lang="en-US"/>
          </a:p>
        </p:txBody>
      </p:sp>
    </p:spTree>
    <p:extLst>
      <p:ext uri="{BB962C8B-B14F-4D97-AF65-F5344CB8AC3E}">
        <p14:creationId xmlns:p14="http://schemas.microsoft.com/office/powerpoint/2010/main" val="1738518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A3F428-FFD0-9B48-B3EB-B3ADDF093787}" type="slidenum">
              <a:rPr lang="en-US" sz="1300">
                <a:latin typeface="Calibri" charset="0"/>
              </a:rPr>
              <a:pPr eaLnBrk="1" hangingPunct="1"/>
              <a:t>39</a:t>
            </a:fld>
            <a:endParaRPr lang="en-US" sz="1300">
              <a:latin typeface="Calibri" charset="0"/>
            </a:endParaRPr>
          </a:p>
        </p:txBody>
      </p:sp>
      <p:sp>
        <p:nvSpPr>
          <p:cNvPr id="30722"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52223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EA7C15-AE53-4748-B00A-0F58CCD81A12}" type="slidenum">
              <a:rPr lang="en-US" sz="1300">
                <a:latin typeface="Calibri" charset="0"/>
              </a:rPr>
              <a:pPr eaLnBrk="1" hangingPunct="1"/>
              <a:t>40</a:t>
            </a:fld>
            <a:endParaRPr lang="en-US" sz="1300">
              <a:latin typeface="Calibri" charset="0"/>
            </a:endParaRPr>
          </a:p>
        </p:txBody>
      </p:sp>
      <p:sp>
        <p:nvSpPr>
          <p:cNvPr id="32770"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277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23604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a:t>
            </a:r>
            <a:r>
              <a:rPr lang="en-US" dirty="0" err="1"/>
              <a:t>intersection_strict</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42</a:t>
            </a:fld>
            <a:endParaRPr lang="en-US"/>
          </a:p>
        </p:txBody>
      </p:sp>
    </p:spTree>
    <p:extLst>
      <p:ext uri="{BB962C8B-B14F-4D97-AF65-F5344CB8AC3E}">
        <p14:creationId xmlns:p14="http://schemas.microsoft.com/office/powerpoint/2010/main" val="3666406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43</a:t>
            </a:fld>
            <a:endParaRPr lang="en-US"/>
          </a:p>
        </p:txBody>
      </p:sp>
    </p:spTree>
    <p:extLst>
      <p:ext uri="{BB962C8B-B14F-4D97-AF65-F5344CB8AC3E}">
        <p14:creationId xmlns:p14="http://schemas.microsoft.com/office/powerpoint/2010/main" val="3876922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44</a:t>
            </a:fld>
            <a:endParaRPr lang="en-US"/>
          </a:p>
        </p:txBody>
      </p:sp>
    </p:spTree>
    <p:extLst>
      <p:ext uri="{BB962C8B-B14F-4D97-AF65-F5344CB8AC3E}">
        <p14:creationId xmlns:p14="http://schemas.microsoft.com/office/powerpoint/2010/main" val="2114048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45</a:t>
            </a:fld>
            <a:endParaRPr lang="en-US"/>
          </a:p>
        </p:txBody>
      </p:sp>
    </p:spTree>
    <p:extLst>
      <p:ext uri="{BB962C8B-B14F-4D97-AF65-F5344CB8AC3E}">
        <p14:creationId xmlns:p14="http://schemas.microsoft.com/office/powerpoint/2010/main" val="3958252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TPM, the sum of all TPMs in each sample are the same. This makes it easier to compare the proportion of reads that mapped to a gene in each sample. In contrast, with RPKM and FPKM, the sum of the normalized reads in each sample may be different, and this makes it harder to compare samples directly.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46</a:t>
            </a:fld>
            <a:endParaRPr lang="en-US"/>
          </a:p>
        </p:txBody>
      </p:sp>
    </p:spTree>
    <p:extLst>
      <p:ext uri="{BB962C8B-B14F-4D97-AF65-F5344CB8AC3E}">
        <p14:creationId xmlns:p14="http://schemas.microsoft.com/office/powerpoint/2010/main" val="297833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4</a:t>
            </a:fld>
            <a:endParaRPr lang="en-US" altLang="en-US"/>
          </a:p>
        </p:txBody>
      </p:sp>
    </p:spTree>
    <p:extLst>
      <p:ext uri="{BB962C8B-B14F-4D97-AF65-F5344CB8AC3E}">
        <p14:creationId xmlns:p14="http://schemas.microsoft.com/office/powerpoint/2010/main" val="181667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dirty="0">
                <a:solidFill>
                  <a:schemeClr val="tx1"/>
                </a:solidFill>
                <a:effectLst/>
                <a:latin typeface="+mn-lt"/>
                <a:ea typeface="ＭＳ Ｐゴシック" pitchFamily="-28" charset="-128"/>
                <a:cs typeface="ＭＳ Ｐゴシック" pitchFamily="-28" charset="-128"/>
              </a:rPr>
              <a:t>RNA-</a:t>
            </a:r>
            <a:r>
              <a:rPr lang="en-US" sz="1200" b="1" kern="1200" dirty="0" err="1">
                <a:solidFill>
                  <a:schemeClr val="tx1"/>
                </a:solidFill>
                <a:effectLst/>
                <a:latin typeface="+mn-lt"/>
                <a:ea typeface="ＭＳ Ｐゴシック" pitchFamily="-28" charset="-128"/>
                <a:cs typeface="ＭＳ Ｐゴシック" pitchFamily="-28" charset="-128"/>
              </a:rPr>
              <a:t>seq</a:t>
            </a:r>
            <a:r>
              <a:rPr lang="en-US" sz="1200" b="1" kern="1200" dirty="0">
                <a:solidFill>
                  <a:schemeClr val="tx1"/>
                </a:solidFill>
                <a:effectLst/>
                <a:latin typeface="+mn-lt"/>
                <a:ea typeface="ＭＳ Ｐゴシック" pitchFamily="-28" charset="-128"/>
                <a:cs typeface="ＭＳ Ｐゴシック" pitchFamily="-28" charset="-128"/>
              </a:rPr>
              <a:t> data analysis workflow for differential gene expression. </a:t>
            </a:r>
            <a:r>
              <a:rPr lang="en-US" sz="1200" b="0" kern="1200" dirty="0">
                <a:solidFill>
                  <a:schemeClr val="tx1"/>
                </a:solidFill>
                <a:effectLst/>
                <a:latin typeface="+mn-lt"/>
                <a:ea typeface="ＭＳ Ｐゴシック" pitchFamily="-28" charset="-128"/>
                <a:cs typeface="ＭＳ Ｐゴシック" pitchFamily="-28" charset="-128"/>
              </a:rPr>
              <a:t>Computational analysis for differential gene expression (DGE) begins with raw RNA sequencing (RNA-</a:t>
            </a:r>
            <a:r>
              <a:rPr lang="en-US" sz="1200" b="0" kern="1200" dirty="0" err="1">
                <a:solidFill>
                  <a:schemeClr val="tx1"/>
                </a:solidFill>
                <a:effectLst/>
                <a:latin typeface="+mn-lt"/>
                <a:ea typeface="ＭＳ Ｐゴシック" pitchFamily="-28" charset="-128"/>
                <a:cs typeface="ＭＳ Ｐゴシック" pitchFamily="-28" charset="-128"/>
              </a:rPr>
              <a:t>seq</a:t>
            </a:r>
            <a:r>
              <a:rPr lang="en-US" sz="1200" b="0" kern="1200" dirty="0">
                <a:solidFill>
                  <a:schemeClr val="tx1"/>
                </a:solidFill>
                <a:effectLst/>
                <a:latin typeface="+mn-lt"/>
                <a:ea typeface="ＭＳ Ｐゴシック" pitchFamily="-28" charset="-128"/>
                <a:cs typeface="ＭＳ Ｐゴシック" pitchFamily="-28" charset="-128"/>
              </a:rPr>
              <a:t>) reads in FASTQ format and can follow a number of paths. Three popular workflows (A, B and C, represented by the solid lines) are given as examples, and some of the more common alternative tools (represented by the dashed lines) are indicated. In workflow A, aligners such as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STAR or HISAT2 use a reference genome to map reads to genomic locations, and then quantification tools, such as </a:t>
            </a:r>
            <a:r>
              <a:rPr lang="en-US" sz="1200" b="0" kern="1200" dirty="0" err="1">
                <a:solidFill>
                  <a:schemeClr val="tx1"/>
                </a:solidFill>
                <a:effectLst/>
                <a:latin typeface="+mn-lt"/>
                <a:ea typeface="ＭＳ Ｐゴシック" pitchFamily="-28" charset="-128"/>
                <a:cs typeface="ＭＳ Ｐゴシック" pitchFamily="-28" charset="-128"/>
              </a:rPr>
              <a:t>HTSeq</a:t>
            </a:r>
            <a:r>
              <a:rPr lang="en-US" sz="1200" b="0" kern="1200" dirty="0">
                <a:solidFill>
                  <a:schemeClr val="tx1"/>
                </a:solidFill>
                <a:effectLst/>
                <a:latin typeface="+mn-lt"/>
                <a:ea typeface="ＭＳ Ｐゴシック" pitchFamily="-28" charset="-128"/>
                <a:cs typeface="ＭＳ Ｐゴシック" pitchFamily="-28" charset="-128"/>
              </a:rPr>
              <a:t> and </a:t>
            </a:r>
            <a:r>
              <a:rPr lang="en-US" sz="1200" b="0" kern="1200" dirty="0" err="1">
                <a:solidFill>
                  <a:schemeClr val="tx1"/>
                </a:solidFill>
                <a:effectLst/>
                <a:latin typeface="+mn-lt"/>
                <a:ea typeface="ＭＳ Ｐゴシック" pitchFamily="-28" charset="-128"/>
                <a:cs typeface="ＭＳ Ｐゴシック" pitchFamily="-28" charset="-128"/>
              </a:rPr>
              <a:t>featureCounts</a:t>
            </a:r>
            <a:r>
              <a:rPr lang="en-US" sz="1200" b="0" kern="1200" dirty="0">
                <a:solidFill>
                  <a:schemeClr val="tx1"/>
                </a:solidFill>
                <a:effectLst/>
                <a:latin typeface="+mn-lt"/>
                <a:ea typeface="ＭＳ Ｐゴシック" pitchFamily="-28" charset="-128"/>
                <a:cs typeface="ＭＳ Ｐゴシック" pitchFamily="-28" charset="-128"/>
              </a:rPr>
              <a:t>, assign reads to features. After normalization (usually using methods embedded in the quantification or expression modelling tools, such as trimmed mean of </a:t>
            </a:r>
            <a:r>
              <a:rPr lang="en-US" sz="1200" b="0" i="1" kern="1200" dirty="0">
                <a:solidFill>
                  <a:schemeClr val="tx1"/>
                </a:solidFill>
                <a:effectLst/>
                <a:latin typeface="+mn-lt"/>
                <a:ea typeface="ＭＳ Ｐゴシック" pitchFamily="-28" charset="-128"/>
                <a:cs typeface="ＭＳ Ｐゴシック" pitchFamily="-28" charset="-128"/>
              </a:rPr>
              <a:t>M</a:t>
            </a:r>
            <a:r>
              <a:rPr lang="en-US" sz="1200" b="0" kern="1200" dirty="0">
                <a:solidFill>
                  <a:schemeClr val="tx1"/>
                </a:solidFill>
                <a:effectLst/>
                <a:latin typeface="+mn-lt"/>
                <a:ea typeface="ＭＳ Ｐゴシック" pitchFamily="-28" charset="-128"/>
                <a:cs typeface="ＭＳ Ｐゴシック" pitchFamily="-28" charset="-128"/>
              </a:rPr>
              <a:t>-values (TMM)), gene expression is modelled using tools such as </a:t>
            </a:r>
            <a:r>
              <a:rPr lang="en-US" sz="1200" b="0" kern="1200" dirty="0" err="1">
                <a:solidFill>
                  <a:schemeClr val="tx1"/>
                </a:solidFill>
                <a:effectLst/>
                <a:latin typeface="+mn-lt"/>
                <a:ea typeface="ＭＳ Ｐゴシック" pitchFamily="-28" charset="-128"/>
                <a:cs typeface="ＭＳ Ｐゴシック" pitchFamily="-28" charset="-128"/>
              </a:rPr>
              <a:t>edgeR</a:t>
            </a:r>
            <a:r>
              <a:rPr lang="en-US" sz="1200" b="0" kern="1200" dirty="0">
                <a:solidFill>
                  <a:schemeClr val="tx1"/>
                </a:solidFill>
                <a:effectLst/>
                <a:latin typeface="+mn-lt"/>
                <a:ea typeface="ＭＳ Ｐゴシック" pitchFamily="-28" charset="-128"/>
                <a:cs typeface="ＭＳ Ｐゴシック" pitchFamily="-28" charset="-128"/>
              </a:rPr>
              <a:t>, DESeq2 and </a:t>
            </a:r>
            <a:r>
              <a:rPr lang="en-US" sz="1200" b="0" kern="1200" dirty="0" err="1">
                <a:solidFill>
                  <a:schemeClr val="tx1"/>
                </a:solidFill>
                <a:effectLst/>
                <a:latin typeface="+mn-lt"/>
                <a:ea typeface="ＭＳ Ｐゴシック" pitchFamily="-28" charset="-128"/>
                <a:cs typeface="ＭＳ Ｐゴシック" pitchFamily="-28" charset="-128"/>
              </a:rPr>
              <a:t>limma</a:t>
            </a:r>
            <a:r>
              <a:rPr lang="en-US" sz="1200" kern="1200" dirty="0" err="1">
                <a:solidFill>
                  <a:schemeClr val="tx1"/>
                </a:solidFill>
                <a:effectLst/>
                <a:latin typeface="+mn-lt"/>
                <a:ea typeface="ＭＳ Ｐゴシック" pitchFamily="-28" charset="-128"/>
                <a:cs typeface="ＭＳ Ｐゴシック" pitchFamily="-28" charset="-128"/>
              </a:rPr>
              <a:t>+</a:t>
            </a:r>
            <a:r>
              <a:rPr lang="en-US" sz="1200" b="0" kern="1200" dirty="0" err="1">
                <a:solidFill>
                  <a:schemeClr val="tx1"/>
                </a:solidFill>
                <a:effectLst/>
                <a:latin typeface="+mn-lt"/>
                <a:ea typeface="ＭＳ Ｐゴシック" pitchFamily="-28" charset="-128"/>
                <a:cs typeface="ＭＳ Ｐゴシック" pitchFamily="-28" charset="-128"/>
              </a:rPr>
              <a:t>voom</a:t>
            </a:r>
            <a:r>
              <a:rPr lang="en-US" sz="1200" b="0" kern="1200" dirty="0">
                <a:solidFill>
                  <a:schemeClr val="tx1"/>
                </a:solidFill>
                <a:effectLst/>
                <a:latin typeface="+mn-lt"/>
                <a:ea typeface="ＭＳ Ｐゴシック" pitchFamily="-28" charset="-128"/>
                <a:cs typeface="ＭＳ Ｐゴシック" pitchFamily="-28" charset="-128"/>
              </a:rPr>
              <a:t>, and a list of differentially expressed genes or transcripts is generated for further visualization and interpretation. In workflow B, newer, alignment-free tools, such as </a:t>
            </a:r>
            <a:r>
              <a:rPr lang="en-US" sz="1200" b="0" kern="1200" dirty="0" err="1">
                <a:solidFill>
                  <a:schemeClr val="tx1"/>
                </a:solidFill>
                <a:effectLst/>
                <a:latin typeface="+mn-lt"/>
                <a:ea typeface="ＭＳ Ｐゴシック" pitchFamily="-28" charset="-128"/>
                <a:cs typeface="ＭＳ Ｐゴシック" pitchFamily="-28" charset="-128"/>
              </a:rPr>
              <a:t>Kallisto</a:t>
            </a:r>
            <a:r>
              <a:rPr lang="en-US" sz="1200" b="0" kern="1200" dirty="0">
                <a:solidFill>
                  <a:schemeClr val="tx1"/>
                </a:solidFill>
                <a:effectLst/>
                <a:latin typeface="+mn-lt"/>
                <a:ea typeface="ＭＳ Ｐゴシック" pitchFamily="-28" charset="-128"/>
                <a:cs typeface="ＭＳ Ｐゴシック" pitchFamily="-28" charset="-128"/>
              </a:rPr>
              <a:t> and Salmon, assemble a transcriptome and quantify abundance in one step. The output from these tools is usually converted to count estimates (using </a:t>
            </a:r>
            <a:r>
              <a:rPr lang="en-US" sz="1200" b="0" kern="1200" dirty="0" err="1">
                <a:solidFill>
                  <a:schemeClr val="tx1"/>
                </a:solidFill>
                <a:effectLst/>
                <a:latin typeface="+mn-lt"/>
                <a:ea typeface="ＭＳ Ｐゴシック" pitchFamily="-28" charset="-128"/>
                <a:cs typeface="ＭＳ Ｐゴシック" pitchFamily="-28" charset="-128"/>
              </a:rPr>
              <a:t>tximport</a:t>
            </a:r>
            <a:r>
              <a:rPr lang="en-US" sz="1200" b="0" kern="1200" dirty="0">
                <a:solidFill>
                  <a:schemeClr val="tx1"/>
                </a:solidFill>
                <a:effectLst/>
                <a:latin typeface="+mn-lt"/>
                <a:ea typeface="ＭＳ Ｐゴシック" pitchFamily="-28" charset="-128"/>
                <a:cs typeface="ＭＳ Ｐゴシック" pitchFamily="-28" charset="-128"/>
              </a:rPr>
              <a:t> (TXI)) and run through the same normalization and modelling used in workflow A, to output a list of differentially expressed genes or transcripts. Alternatively, workflow C begins by aligning the reads (typically performed with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although STAR and HISAT can also be used), followed by the use of </a:t>
            </a:r>
            <a:r>
              <a:rPr lang="en-US" sz="1200" b="0" kern="1200" dirty="0" err="1">
                <a:solidFill>
                  <a:schemeClr val="tx1"/>
                </a:solidFill>
                <a:effectLst/>
                <a:latin typeface="+mn-lt"/>
                <a:ea typeface="ＭＳ Ｐゴシック" pitchFamily="-28" charset="-128"/>
                <a:cs typeface="ＭＳ Ｐゴシック" pitchFamily="-28" charset="-128"/>
              </a:rPr>
              <a:t>CuffLinks</a:t>
            </a:r>
            <a:r>
              <a:rPr lang="en-US" sz="1200" b="0" kern="1200" dirty="0">
                <a:solidFill>
                  <a:schemeClr val="tx1"/>
                </a:solidFill>
                <a:effectLst/>
                <a:latin typeface="+mn-lt"/>
                <a:ea typeface="ＭＳ Ｐゴシック" pitchFamily="-28" charset="-128"/>
                <a:cs typeface="ＭＳ Ｐゴシック" pitchFamily="-28" charset="-128"/>
              </a:rPr>
              <a:t> to process raw reads and the CuffDiff2 package to output transcript abundance estimates and a list of differentially expressed genes or transcripts. Other tools in common use include </a:t>
            </a:r>
            <a:r>
              <a:rPr lang="en-US" sz="1200" b="0" kern="1200" dirty="0" err="1">
                <a:solidFill>
                  <a:schemeClr val="tx1"/>
                </a:solidFill>
                <a:effectLst/>
                <a:latin typeface="+mn-lt"/>
                <a:ea typeface="ＭＳ Ｐゴシック" pitchFamily="-28" charset="-128"/>
                <a:cs typeface="ＭＳ Ｐゴシック" pitchFamily="-28" charset="-128"/>
              </a:rPr>
              <a:t>StringTie</a:t>
            </a:r>
            <a:r>
              <a:rPr lang="en-US" sz="1200" b="0" kern="1200" dirty="0">
                <a:solidFill>
                  <a:schemeClr val="tx1"/>
                </a:solidFill>
                <a:effectLst/>
                <a:latin typeface="+mn-lt"/>
                <a:ea typeface="ＭＳ Ｐゴシック" pitchFamily="-28" charset="-128"/>
                <a:cs typeface="ＭＳ Ｐゴシック" pitchFamily="-28" charset="-128"/>
              </a:rPr>
              <a:t>, which assembles a transcriptome model from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(or similar tools) before the results are passed through to RSEM or MMSEQ to estimate transcript abundance, and then to Ballgown to identify differentially expressed genes or transcripts, and </a:t>
            </a:r>
            <a:r>
              <a:rPr lang="en-US" sz="1200" b="0" kern="1200" dirty="0" err="1">
                <a:solidFill>
                  <a:schemeClr val="tx1"/>
                </a:solidFill>
                <a:effectLst/>
                <a:latin typeface="+mn-lt"/>
                <a:ea typeface="ＭＳ Ｐゴシック" pitchFamily="-28" charset="-128"/>
                <a:cs typeface="ＭＳ Ｐゴシック" pitchFamily="-28" charset="-128"/>
              </a:rPr>
              <a:t>SOAPdenovo</a:t>
            </a:r>
            <a:r>
              <a:rPr lang="en-US" sz="1200" b="0" kern="1200" dirty="0">
                <a:solidFill>
                  <a:schemeClr val="tx1"/>
                </a:solidFill>
                <a:effectLst/>
                <a:latin typeface="+mn-lt"/>
                <a:ea typeface="ＭＳ Ｐゴシック" pitchFamily="-28" charset="-128"/>
                <a:cs typeface="ＭＳ Ｐゴシック" pitchFamily="-28" charset="-128"/>
              </a:rPr>
              <a:t>-trans, which simultaneously aligns and assembles reads for analysis via the path of choice. </a:t>
            </a: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49</a:t>
            </a:fld>
            <a:endParaRPr lang="en-US"/>
          </a:p>
        </p:txBody>
      </p:sp>
    </p:spTree>
    <p:extLst>
      <p:ext uri="{BB962C8B-B14F-4D97-AF65-F5344CB8AC3E}">
        <p14:creationId xmlns:p14="http://schemas.microsoft.com/office/powerpoint/2010/main" val="80174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52</a:t>
            </a:fld>
            <a:endParaRPr lang="en-US"/>
          </a:p>
        </p:txBody>
      </p:sp>
    </p:spTree>
    <p:extLst>
      <p:ext uri="{BB962C8B-B14F-4D97-AF65-F5344CB8AC3E}">
        <p14:creationId xmlns:p14="http://schemas.microsoft.com/office/powerpoint/2010/main" val="745151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averaged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dirty="0"/>
              <a:t>Support of 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54</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65747-E6F5-D94A-981D-658B04DED679}" type="slidenum">
              <a:rPr lang="en-US" smtClean="0"/>
              <a:t>64</a:t>
            </a:fld>
            <a:endParaRPr lang="en-US"/>
          </a:p>
        </p:txBody>
      </p:sp>
    </p:spTree>
    <p:extLst>
      <p:ext uri="{BB962C8B-B14F-4D97-AF65-F5344CB8AC3E}">
        <p14:creationId xmlns:p14="http://schemas.microsoft.com/office/powerpoint/2010/main" val="49913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pitchFamily="-28" charset="-128"/>
                <a:cs typeface="ＭＳ Ｐゴシック" pitchFamily="-28" charset="-128"/>
              </a:rPr>
              <a:t>The </a:t>
            </a:r>
            <a:r>
              <a:rPr lang="en-US" sz="1200" b="0" i="0" u="none" strike="noStrike" kern="1200" baseline="0" dirty="0" err="1">
                <a:solidFill>
                  <a:schemeClr val="tx1"/>
                </a:solidFill>
                <a:latin typeface="+mn-lt"/>
                <a:ea typeface="ＭＳ Ｐゴシック" pitchFamily="-28" charset="-128"/>
                <a:cs typeface="ＭＳ Ｐゴシック" pitchFamily="-28" charset="-128"/>
              </a:rPr>
              <a:t>StringTie</a:t>
            </a:r>
            <a:r>
              <a:rPr lang="en-US" sz="1200" b="0" i="0" u="none" strike="noStrike" kern="1200" baseline="0" dirty="0">
                <a:solidFill>
                  <a:schemeClr val="tx1"/>
                </a:solidFill>
                <a:latin typeface="+mn-lt"/>
                <a:ea typeface="ＭＳ Ｐゴシック" pitchFamily="-28" charset="-128"/>
                <a:cs typeface="ＭＳ Ｐゴシック" pitchFamily="-28" charset="-128"/>
              </a:rPr>
              <a:t> algorithm optionally accepts RNA-seq reads that are assembled into super-reads (Step 1).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Super-reads plus un-assembled reads or just un-assembled reads (if skipping super-read assembly step) are mapped to the genome (Step 2).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In Step 3, mapped reads (and super-reads) are grouped into clusters. Basically, any reads aligned within some minimum distance (configurable) are grouped together. Each cluster is used to build an alternative splice graph (ASG). The ASG captures all possible transcripts that are consistent with the mapped reads, where nodes in the graph correspond to contiguous regions of the genome that are uninterrupted by any spliced read alignment, and directed edges correspond to reads that align across two such nodes in the correct 5′ to 3′ order.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The path from source (s) to sink (t) with the heaviest coverage is used to build a flow network corresponding to the transcript represented by that path (Step 4).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The maximum flow in this network represents the coverage of one assembled transcript, which is removed from the splice graph (Step 5). Steps 4 and 5 are repeated until no more transcripts can be assembled. </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65</a:t>
            </a:fld>
            <a:endParaRPr lang="en-US"/>
          </a:p>
        </p:txBody>
      </p:sp>
    </p:spTree>
    <p:extLst>
      <p:ext uri="{BB962C8B-B14F-4D97-AF65-F5344CB8AC3E}">
        <p14:creationId xmlns:p14="http://schemas.microsoft.com/office/powerpoint/2010/main" val="2915206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pitchFamily="-28" charset="-128"/>
                <a:cs typeface="ＭＳ Ｐゴシック" pitchFamily="-28" charset="-128"/>
              </a:rPr>
              <a:t>Flow network associated with a transcript (shown with colored nodes). 15 fragments (shown in grey) align to the transcript. Two nodes in the flow network are connected if a fragment starts and ends at those nodes. E.g., nodes 1 and 5 are connected because fragment (a) starts at node 1 and ends at node 5. For each colored node in the transcript, two nodes are created in the flow network. Capacities on edges (not connecting source or sink) are shown in red.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In the first node (corresponding to exon1) there are 7 fragments. One of these fragments is connected to exon5 (starts at beginning of exon1 and ends at end of exon5), while 6 fragments are connected to exon3. In the second node (corresponding to exon3) there are 13 fragments, of which 3 are connected to exon 5. The final node (corresponding to exon5) has 4 supporting fragments. The maximum flow is clearly 1 – 3 – 5.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StringTie estimates the coverage level of the transcript by solving a maximum-flow problem that determines the maximum number of fragments that can be associated with the chosen transcript.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dirty="0"/>
              <a:t>The maximum flow problem is a well-studied problem in optimization theory.</a:t>
            </a:r>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66</a:t>
            </a:fld>
            <a:endParaRPr lang="en-US"/>
          </a:p>
        </p:txBody>
      </p:sp>
    </p:spTree>
    <p:extLst>
      <p:ext uri="{BB962C8B-B14F-4D97-AF65-F5344CB8AC3E}">
        <p14:creationId xmlns:p14="http://schemas.microsoft.com/office/powerpoint/2010/main" val="332985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67</a:t>
            </a:fld>
            <a:endParaRPr lang="en-US"/>
          </a:p>
        </p:txBody>
      </p:sp>
    </p:spTree>
    <p:extLst>
      <p:ext uri="{BB962C8B-B14F-4D97-AF65-F5344CB8AC3E}">
        <p14:creationId xmlns:p14="http://schemas.microsoft.com/office/powerpoint/2010/main" val="312447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68</a:t>
            </a:fld>
            <a:endParaRPr lang="en-US"/>
          </a:p>
        </p:txBody>
      </p:sp>
    </p:spTree>
    <p:extLst>
      <p:ext uri="{BB962C8B-B14F-4D97-AF65-F5344CB8AC3E}">
        <p14:creationId xmlns:p14="http://schemas.microsoft.com/office/powerpoint/2010/main" val="2493272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69</a:t>
            </a:fld>
            <a:endParaRPr lang="en-US"/>
          </a:p>
        </p:txBody>
      </p:sp>
    </p:spTree>
    <p:extLst>
      <p:ext uri="{BB962C8B-B14F-4D97-AF65-F5344CB8AC3E}">
        <p14:creationId xmlns:p14="http://schemas.microsoft.com/office/powerpoint/2010/main" val="153997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2500"/>
            </a:pPr>
            <a:r>
              <a:rPr lang="en-US" sz="1200" b="1" u="sng" dirty="0"/>
              <a:t>Output</a:t>
            </a:r>
            <a:r>
              <a:rPr lang="en-US" sz="1200" dirty="0"/>
              <a:t>: 96 reads, each ~500 bp long = 1.6 x 10</a:t>
            </a:r>
            <a:r>
              <a:rPr lang="en-US" sz="1200" baseline="31999" dirty="0"/>
              <a:t>-5</a:t>
            </a:r>
            <a:r>
              <a:rPr lang="en-US" sz="1200" dirty="0"/>
              <a:t> human genomes per run</a:t>
            </a:r>
          </a:p>
          <a:p>
            <a:endParaRPr lang="en-US" dirty="0"/>
          </a:p>
          <a:p>
            <a:r>
              <a:rPr lang="en-US" dirty="0"/>
              <a:t>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Output</a:t>
            </a:r>
            <a:r>
              <a:rPr lang="en-US" sz="1200" dirty="0"/>
              <a:t>: 3 billion reads, each ~150 bp long = 150 human genomes per run</a:t>
            </a:r>
          </a:p>
          <a:p>
            <a:endParaRPr lang="en-US" dirty="0"/>
          </a:p>
        </p:txBody>
      </p:sp>
      <p:sp>
        <p:nvSpPr>
          <p:cNvPr id="4" name="Slide Number Placeholder 3"/>
          <p:cNvSpPr>
            <a:spLocks noGrp="1"/>
          </p:cNvSpPr>
          <p:nvPr>
            <p:ph type="sldNum" sz="quarter" idx="5"/>
          </p:nvPr>
        </p:nvSpPr>
        <p:spPr/>
        <p:txBody>
          <a:bodyPr/>
          <a:lstStyle/>
          <a:p>
            <a:pPr>
              <a:defRPr/>
            </a:pPr>
            <a:fld id="{C0D6CA99-393F-6E4A-BCFB-66A5A7B8AE0D}" type="slidenum">
              <a:rPr lang="en-US" altLang="en-US" smtClean="0"/>
              <a:pPr>
                <a:defRPr/>
              </a:pPr>
              <a:t>7</a:t>
            </a:fld>
            <a:endParaRPr lang="en-US" altLang="en-US"/>
          </a:p>
        </p:txBody>
      </p:sp>
    </p:spTree>
    <p:extLst>
      <p:ext uri="{BB962C8B-B14F-4D97-AF65-F5344CB8AC3E}">
        <p14:creationId xmlns:p14="http://schemas.microsoft.com/office/powerpoint/2010/main" val="83688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a:solidFill>
                  <a:schemeClr val="tx1"/>
                </a:solidFill>
                <a:effectLst/>
                <a:latin typeface="Times New Roman" pitchFamily="-65" charset="0"/>
                <a:ea typeface="ＭＳ Ｐゴシック" charset="-128"/>
                <a:cs typeface="ＭＳ Ｐゴシック" charset="-128"/>
              </a:rPr>
              <a:t>PacBio: Zeromode waveguide (ZMW) well with a polymerase immobilized in the bottom binds to special hairpin adaptors. As DNA synthesis occurs each fluorescently labeled nucleotide emits light to allow real time sequencing. </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12</a:t>
            </a:fld>
            <a:endParaRPr lang="en-US" altLang="en-US"/>
          </a:p>
        </p:txBody>
      </p:sp>
    </p:spTree>
    <p:extLst>
      <p:ext uri="{BB962C8B-B14F-4D97-AF65-F5344CB8AC3E}">
        <p14:creationId xmlns:p14="http://schemas.microsoft.com/office/powerpoint/2010/main" val="130725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389179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a:t>
            </a:r>
            <a:r>
              <a:rPr lang="en-US" dirty="0" err="1"/>
              <a:t>List_of_omics_topics_in_biology</a:t>
            </a:r>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15</a:t>
            </a:fld>
            <a:endParaRPr lang="en-US"/>
          </a:p>
        </p:txBody>
      </p:sp>
    </p:spTree>
    <p:extLst>
      <p:ext uri="{BB962C8B-B14F-4D97-AF65-F5344CB8AC3E}">
        <p14:creationId xmlns:p14="http://schemas.microsoft.com/office/powerpoint/2010/main" val="315207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16</a:t>
            </a:fld>
            <a:endParaRPr lang="en-US"/>
          </a:p>
        </p:txBody>
      </p:sp>
    </p:spTree>
    <p:extLst>
      <p:ext uri="{BB962C8B-B14F-4D97-AF65-F5344CB8AC3E}">
        <p14:creationId xmlns:p14="http://schemas.microsoft.com/office/powerpoint/2010/main" val="4171461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3ffec17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c3ffec17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7337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42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38752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List_of_omics_topics_in_biolog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www.genviz.org/" TargetMode="External"/><Relationship Id="rId13"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hyperlink" Target="http://www.rnabio.org/" TargetMode="External"/><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griffithlab.org/" TargetMode="External"/><Relationship Id="rId11"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gif"/><Relationship Id="rId4" Type="http://schemas.openxmlformats.org/officeDocument/2006/relationships/image" Target="../media/image6.jpg"/><Relationship Id="rId9" Type="http://schemas.openxmlformats.org/officeDocument/2006/relationships/hyperlink" Target="http://www.pmbio.org/" TargetMode="External"/><Relationship Id="rId1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oo.gl/uC5a3C"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hyperlink" Target="https://goo.gl/6LePBW"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biostars.org/p/11378/"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biostars.org/p/68126/"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www.rna-seqblog.com/rpkm-fpkm-and-tpm-clearly-explaine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ncbi.nlm.nih.gov/pubmed/2287250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nature.com/articles/s41576-019-0150-2"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biostars.org/p/1161/" TargetMode="External"/><Relationship Id="rId2" Type="http://schemas.openxmlformats.org/officeDocument/2006/relationships/hyperlink" Target="http://scotty.genetics.utah.edu/" TargetMode="External"/><Relationship Id="rId1" Type="http://schemas.openxmlformats.org/officeDocument/2006/relationships/slideLayout" Target="../slideLayouts/slideLayout2.xml"/><Relationship Id="rId4" Type="http://schemas.openxmlformats.org/officeDocument/2006/relationships/hyperlink" Target="http://www.biostars.org/p/6888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bioconductor.org/packages/release/bioc/html/multtest.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bioconductor.org/help/search/index.html?q=pathway" TargetMode="External"/><Relationship Id="rId2" Type="http://schemas.openxmlformats.org/officeDocument/2006/relationships/hyperlink" Target="https://genviz.org/module-04-expression/0004/01/01/Expression_Profiling_and_Visualization/"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biostars.org/p/84686/" TargetMode="External"/><Relationship Id="rId2" Type="http://schemas.openxmlformats.org/officeDocument/2006/relationships/hyperlink" Target="https://pmbio.org/module-02-inputs/0002/02/01/Reference_Genom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htseq.readthedocs.io/"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qanswers.com/forums/showthread.php?t=18068"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cole-trapnell-lab.github.io/cufflinks/cuffcompare/index.html#cuffcompare-output-file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gif"/><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hyperlink" Target="http://biorxiv.org/content/early/2014/03/30/003665"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jpg"/><Relationship Id="rId4" Type="http://schemas.openxmlformats.org/officeDocument/2006/relationships/image" Target="../media/image76.jp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bulk DNA/RNA sequencing</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4" name="Title 1">
            <a:extLst>
              <a:ext uri="{FF2B5EF4-FFF2-40B4-BE49-F238E27FC236}">
                <a16:creationId xmlns:a16="http://schemas.microsoft.com/office/drawing/2014/main" id="{478FBE0E-AF86-AAFC-3359-1EDFF8B9FAA8}"/>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Malachi Griffith, Obi Griffith, </a:t>
            </a:r>
            <a:br>
              <a:rPr lang="en-US" sz="1800" dirty="0">
                <a:latin typeface="Calibri"/>
                <a:cs typeface="Calibri"/>
              </a:rPr>
            </a:br>
            <a:r>
              <a:rPr lang="en-US" sz="1800" dirty="0">
                <a:latin typeface="Calibri"/>
                <a:cs typeface="Calibri"/>
              </a:rPr>
              <a:t>Evelyn Schmidt, Kartik Singhal, Zach Skidmore</a:t>
            </a:r>
          </a:p>
          <a:p>
            <a:pPr>
              <a:defRPr/>
            </a:pPr>
            <a:r>
              <a:rPr lang="en-US" sz="1800" dirty="0">
                <a:ln w="1270">
                  <a:solidFill>
                    <a:schemeClr val="tx1">
                      <a:alpha val="38000"/>
                    </a:schemeClr>
                  </a:solidFill>
                </a:ln>
                <a:latin typeface="Calibri"/>
                <a:cs typeface="Calibri"/>
              </a:rPr>
              <a:t>CRI Bioinformatics Workshop. May 17-22, 2025</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2: cluster amplification by solid-phase “bridge” PCR">
            <a:extLst>
              <a:ext uri="{FF2B5EF4-FFF2-40B4-BE49-F238E27FC236}">
                <a16:creationId xmlns:a16="http://schemas.microsoft.com/office/drawing/2014/main" id="{D38FB944-E28B-414A-B3EF-56DD708D7F9A}"/>
              </a:ext>
            </a:extLst>
          </p:cNvPr>
          <p:cNvSpPr txBox="1">
            <a:spLocks/>
          </p:cNvSpPr>
          <p:nvPr/>
        </p:nvSpPr>
        <p:spPr bwMode="auto">
          <a:xfrm>
            <a:off x="0" y="0"/>
            <a:ext cx="121920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pPr algn="ctr"/>
            <a:r>
              <a:rPr lang="en-US" sz="2800" dirty="0">
                <a:latin typeface="+mn-lt"/>
              </a:rPr>
              <a:t>Illumina sequencing trick #2: cluster amplification by solid-phase “bridge” PCR</a:t>
            </a:r>
          </a:p>
        </p:txBody>
      </p:sp>
      <p:pic>
        <p:nvPicPr>
          <p:cNvPr id="4" name="droppedImage.pdf" descr="droppedImage.pdf">
            <a:extLst>
              <a:ext uri="{FF2B5EF4-FFF2-40B4-BE49-F238E27FC236}">
                <a16:creationId xmlns:a16="http://schemas.microsoft.com/office/drawing/2014/main" id="{F7A9FCE1-55A4-C945-BD34-0CE890EFC513}"/>
              </a:ext>
            </a:extLst>
          </p:cNvPr>
          <p:cNvPicPr>
            <a:picLocks noChangeAspect="1"/>
          </p:cNvPicPr>
          <p:nvPr/>
        </p:nvPicPr>
        <p:blipFill>
          <a:blip r:embed="rId2"/>
          <a:srcRect l="12554" t="23268" r="13071" b="8084"/>
          <a:stretch>
            <a:fillRect/>
          </a:stretch>
        </p:blipFill>
        <p:spPr>
          <a:xfrm>
            <a:off x="2211585" y="1258561"/>
            <a:ext cx="7287257" cy="5058443"/>
          </a:xfrm>
          <a:prstGeom prst="rect">
            <a:avLst/>
          </a:prstGeom>
          <a:ln w="12700">
            <a:miter lim="400000"/>
          </a:ln>
        </p:spPr>
      </p:pic>
    </p:spTree>
    <p:extLst>
      <p:ext uri="{BB962C8B-B14F-4D97-AF65-F5344CB8AC3E}">
        <p14:creationId xmlns:p14="http://schemas.microsoft.com/office/powerpoint/2010/main" val="1011968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3: base-by-base DNA synthesis with 4 dyes &amp; reversible terminators">
            <a:extLst>
              <a:ext uri="{FF2B5EF4-FFF2-40B4-BE49-F238E27FC236}">
                <a16:creationId xmlns:a16="http://schemas.microsoft.com/office/drawing/2014/main" id="{85301E04-588E-0A46-8C33-9BE6133DB9B7}"/>
              </a:ext>
            </a:extLst>
          </p:cNvPr>
          <p:cNvSpPr txBox="1">
            <a:spLocks/>
          </p:cNvSpPr>
          <p:nvPr/>
        </p:nvSpPr>
        <p:spPr bwMode="auto">
          <a:xfrm>
            <a:off x="0" y="152400"/>
            <a:ext cx="12192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sz="2400" dirty="0">
                <a:latin typeface="+mn-lt"/>
              </a:rPr>
              <a:t>Illumina sequencing trick #3: base-by-base DNA synthesis with 4 dyes &amp; reversible terminators</a:t>
            </a:r>
          </a:p>
        </p:txBody>
      </p:sp>
      <p:pic>
        <p:nvPicPr>
          <p:cNvPr id="4" name="image2.png" descr="image2.png">
            <a:extLst>
              <a:ext uri="{FF2B5EF4-FFF2-40B4-BE49-F238E27FC236}">
                <a16:creationId xmlns:a16="http://schemas.microsoft.com/office/drawing/2014/main" id="{45D2E1EC-5752-6B41-92D2-6DC10673451E}"/>
              </a:ext>
            </a:extLst>
          </p:cNvPr>
          <p:cNvPicPr>
            <a:picLocks noChangeAspect="1"/>
          </p:cNvPicPr>
          <p:nvPr/>
        </p:nvPicPr>
        <p:blipFill>
          <a:blip r:embed="rId2"/>
          <a:srcRect l="1911" t="3365" r="50957" b="25731"/>
          <a:stretch>
            <a:fillRect/>
          </a:stretch>
        </p:blipFill>
        <p:spPr>
          <a:xfrm>
            <a:off x="1599903" y="1048216"/>
            <a:ext cx="4339828" cy="5323669"/>
          </a:xfrm>
          <a:prstGeom prst="rect">
            <a:avLst/>
          </a:prstGeom>
          <a:ln w="12700"/>
        </p:spPr>
      </p:pic>
      <p:pic>
        <p:nvPicPr>
          <p:cNvPr id="5" name="image2.png" descr="image2.png">
            <a:extLst>
              <a:ext uri="{FF2B5EF4-FFF2-40B4-BE49-F238E27FC236}">
                <a16:creationId xmlns:a16="http://schemas.microsoft.com/office/drawing/2014/main" id="{2822536D-B49B-9A4A-927F-1012764E6E1E}"/>
              </a:ext>
            </a:extLst>
          </p:cNvPr>
          <p:cNvPicPr>
            <a:picLocks noChangeAspect="1"/>
          </p:cNvPicPr>
          <p:nvPr/>
        </p:nvPicPr>
        <p:blipFill>
          <a:blip r:embed="rId2"/>
          <a:srcRect l="1911" t="78165" r="47515" b="1854"/>
          <a:stretch>
            <a:fillRect/>
          </a:stretch>
        </p:blipFill>
        <p:spPr>
          <a:xfrm>
            <a:off x="6140649" y="4649484"/>
            <a:ext cx="4518423" cy="1455540"/>
          </a:xfrm>
          <a:prstGeom prst="rect">
            <a:avLst/>
          </a:prstGeom>
          <a:ln w="12700"/>
        </p:spPr>
      </p:pic>
      <p:pic>
        <p:nvPicPr>
          <p:cNvPr id="6" name="th_0801bow_dna02.jpg" descr="th_0801bow_dna02.jpg">
            <a:extLst>
              <a:ext uri="{FF2B5EF4-FFF2-40B4-BE49-F238E27FC236}">
                <a16:creationId xmlns:a16="http://schemas.microsoft.com/office/drawing/2014/main" id="{38B569B6-551A-4241-92F6-9961018DC5F1}"/>
              </a:ext>
            </a:extLst>
          </p:cNvPr>
          <p:cNvPicPr>
            <a:picLocks noChangeAspect="1"/>
          </p:cNvPicPr>
          <p:nvPr/>
        </p:nvPicPr>
        <p:blipFill>
          <a:blip r:embed="rId3"/>
          <a:stretch>
            <a:fillRect/>
          </a:stretch>
        </p:blipFill>
        <p:spPr>
          <a:xfrm>
            <a:off x="6609941" y="1699079"/>
            <a:ext cx="3767929" cy="2122599"/>
          </a:xfrm>
          <a:prstGeom prst="rect">
            <a:avLst/>
          </a:prstGeom>
          <a:ln w="12700">
            <a:miter lim="400000"/>
          </a:ln>
        </p:spPr>
      </p:pic>
      <p:sp>
        <p:nvSpPr>
          <p:cNvPr id="7" name="4 images merged">
            <a:extLst>
              <a:ext uri="{FF2B5EF4-FFF2-40B4-BE49-F238E27FC236}">
                <a16:creationId xmlns:a16="http://schemas.microsoft.com/office/drawing/2014/main" id="{60806FB9-3E2E-2141-9AF4-4C1C00F328A1}"/>
              </a:ext>
            </a:extLst>
          </p:cNvPr>
          <p:cNvSpPr/>
          <p:nvPr/>
        </p:nvSpPr>
        <p:spPr>
          <a:xfrm>
            <a:off x="7669170" y="1249976"/>
            <a:ext cx="1661225"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4 images merged</a:t>
            </a:r>
          </a:p>
        </p:txBody>
      </p:sp>
      <p:sp>
        <p:nvSpPr>
          <p:cNvPr id="8" name="6 cycles w/ base-calling">
            <a:extLst>
              <a:ext uri="{FF2B5EF4-FFF2-40B4-BE49-F238E27FC236}">
                <a16:creationId xmlns:a16="http://schemas.microsoft.com/office/drawing/2014/main" id="{5FB8A206-BB78-3E43-AF20-2E0C2AA82F92}"/>
              </a:ext>
            </a:extLst>
          </p:cNvPr>
          <p:cNvSpPr/>
          <p:nvPr/>
        </p:nvSpPr>
        <p:spPr>
          <a:xfrm>
            <a:off x="7271246" y="4254816"/>
            <a:ext cx="2264018"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6 cycles w/ base-calling</a:t>
            </a:r>
          </a:p>
        </p:txBody>
      </p:sp>
    </p:spTree>
    <p:extLst>
      <p:ext uri="{BB962C8B-B14F-4D97-AF65-F5344CB8AC3E}">
        <p14:creationId xmlns:p14="http://schemas.microsoft.com/office/powerpoint/2010/main" val="368119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51013" y="111126"/>
            <a:ext cx="8636000" cy="571500"/>
          </a:xfrm>
          <a:prstGeom prst="rect">
            <a:avLst/>
          </a:prstGeom>
        </p:spPr>
        <p:txBody>
          <a:bodyPr/>
          <a:lstStyle>
            <a:lvl1pPr algn="l" defTabSz="457200" rtl="0" eaLnBrk="0" fontAlgn="base" hangingPunct="0">
              <a:spcBef>
                <a:spcPct val="0"/>
              </a:spcBef>
              <a:spcAft>
                <a:spcPct val="0"/>
              </a:spcAft>
              <a:defRPr sz="28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altLang="en-US" dirty="0">
                <a:latin typeface="+mn-lt"/>
                <a:cs typeface="Trebuchet MS" charset="0"/>
              </a:rPr>
              <a:t>Next-next (3rd) generation sequencing platforms</a:t>
            </a:r>
          </a:p>
        </p:txBody>
      </p:sp>
      <p:sp>
        <p:nvSpPr>
          <p:cNvPr id="12" name="Defining Characteristics: Long reads (10-100 kb) from single molecules.">
            <a:extLst>
              <a:ext uri="{FF2B5EF4-FFF2-40B4-BE49-F238E27FC236}">
                <a16:creationId xmlns:a16="http://schemas.microsoft.com/office/drawing/2014/main" id="{CADFDB2F-D4D0-A644-9FF1-2BDF40B869D3}"/>
              </a:ext>
            </a:extLst>
          </p:cNvPr>
          <p:cNvSpPr txBox="1"/>
          <p:nvPr/>
        </p:nvSpPr>
        <p:spPr>
          <a:xfrm>
            <a:off x="1679565" y="669028"/>
            <a:ext cx="9107907"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l"/>
            <a:r>
              <a:rPr sz="2000" b="1" dirty="0"/>
              <a:t>Defining Characteristics: </a:t>
            </a:r>
            <a:r>
              <a:rPr sz="2000" dirty="0"/>
              <a:t>Long reads (10-100 kb) from single molecules. </a:t>
            </a:r>
          </a:p>
        </p:txBody>
      </p:sp>
      <p:sp>
        <p:nvSpPr>
          <p:cNvPr id="13" name="Oxford Nanopore: Translocating DNA through a nanopore with electrode-based detection">
            <a:extLst>
              <a:ext uri="{FF2B5EF4-FFF2-40B4-BE49-F238E27FC236}">
                <a16:creationId xmlns:a16="http://schemas.microsoft.com/office/drawing/2014/main" id="{4806C14A-BB6D-D647-AA4F-662DC6D24412}"/>
              </a:ext>
            </a:extLst>
          </p:cNvPr>
          <p:cNvSpPr txBox="1"/>
          <p:nvPr/>
        </p:nvSpPr>
        <p:spPr>
          <a:xfrm>
            <a:off x="5867400" y="1424651"/>
            <a:ext cx="4764456"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defRPr sz="2300"/>
            </a:pPr>
            <a:r>
              <a:rPr sz="1600" b="1" dirty="0"/>
              <a:t>Oxford Nanopore</a:t>
            </a:r>
            <a:r>
              <a:rPr sz="1600" dirty="0"/>
              <a:t>: Translocating DNA through a nanopore with electrode-based detection</a:t>
            </a:r>
          </a:p>
        </p:txBody>
      </p:sp>
      <p:sp>
        <p:nvSpPr>
          <p:cNvPr id="14" name="Pacific Biosciences: watching a polymerase synthesize DNA in real time">
            <a:extLst>
              <a:ext uri="{FF2B5EF4-FFF2-40B4-BE49-F238E27FC236}">
                <a16:creationId xmlns:a16="http://schemas.microsoft.com/office/drawing/2014/main" id="{86E8E312-4369-B34E-A764-42497DEEEDAE}"/>
              </a:ext>
            </a:extLst>
          </p:cNvPr>
          <p:cNvSpPr txBox="1"/>
          <p:nvPr/>
        </p:nvSpPr>
        <p:spPr>
          <a:xfrm>
            <a:off x="1600200" y="1345765"/>
            <a:ext cx="3793136"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defRPr sz="2300"/>
            </a:pPr>
            <a:r>
              <a:rPr sz="1600" b="1" dirty="0"/>
              <a:t>Pacific Biosciences</a:t>
            </a:r>
            <a:r>
              <a:rPr sz="1600" dirty="0"/>
              <a:t>: watching a polymerase synthesize DNA in real time</a:t>
            </a:r>
          </a:p>
        </p:txBody>
      </p:sp>
      <p:pic>
        <p:nvPicPr>
          <p:cNvPr id="15" name="pacbio_cont_sim_excit_det.jpg" descr="pacbio_cont_sim_excit_det.jpg">
            <a:extLst>
              <a:ext uri="{FF2B5EF4-FFF2-40B4-BE49-F238E27FC236}">
                <a16:creationId xmlns:a16="http://schemas.microsoft.com/office/drawing/2014/main" id="{692A8CB8-DC69-1D4B-88BC-8A179FE731A4}"/>
              </a:ext>
            </a:extLst>
          </p:cNvPr>
          <p:cNvPicPr>
            <a:picLocks noChangeAspect="1"/>
          </p:cNvPicPr>
          <p:nvPr/>
        </p:nvPicPr>
        <p:blipFill>
          <a:blip r:embed="rId3"/>
          <a:stretch>
            <a:fillRect/>
          </a:stretch>
        </p:blipFill>
        <p:spPr>
          <a:xfrm>
            <a:off x="2156968" y="1916474"/>
            <a:ext cx="2525379" cy="2658292"/>
          </a:xfrm>
          <a:prstGeom prst="rect">
            <a:avLst/>
          </a:prstGeom>
          <a:ln w="12700">
            <a:miter lim="400000"/>
          </a:ln>
        </p:spPr>
      </p:pic>
      <p:pic>
        <p:nvPicPr>
          <p:cNvPr id="16" name="Image" descr="Image">
            <a:extLst>
              <a:ext uri="{FF2B5EF4-FFF2-40B4-BE49-F238E27FC236}">
                <a16:creationId xmlns:a16="http://schemas.microsoft.com/office/drawing/2014/main" id="{5CBBC08C-7957-624B-BFBB-8929D6371DD7}"/>
              </a:ext>
            </a:extLst>
          </p:cNvPr>
          <p:cNvPicPr>
            <a:picLocks noChangeAspect="1"/>
          </p:cNvPicPr>
          <p:nvPr/>
        </p:nvPicPr>
        <p:blipFill>
          <a:blip r:embed="rId4"/>
          <a:stretch>
            <a:fillRect/>
          </a:stretch>
        </p:blipFill>
        <p:spPr>
          <a:xfrm>
            <a:off x="6188423" y="2082371"/>
            <a:ext cx="4368647" cy="2326499"/>
          </a:xfrm>
          <a:prstGeom prst="rect">
            <a:avLst/>
          </a:prstGeom>
          <a:ln w="12700">
            <a:miter lim="400000"/>
          </a:ln>
        </p:spPr>
      </p:pic>
      <p:sp>
        <p:nvSpPr>
          <p:cNvPr id="17" name="The promise: Long reads will allow us to accurately sequence and assemble whole human genomes, from scratch, without using the reference genome.…">
            <a:extLst>
              <a:ext uri="{FF2B5EF4-FFF2-40B4-BE49-F238E27FC236}">
                <a16:creationId xmlns:a16="http://schemas.microsoft.com/office/drawing/2014/main" id="{2DC2F516-938F-C44B-9F52-AF5F2E539C58}"/>
              </a:ext>
            </a:extLst>
          </p:cNvPr>
          <p:cNvSpPr txBox="1"/>
          <p:nvPr/>
        </p:nvSpPr>
        <p:spPr>
          <a:xfrm>
            <a:off x="1828801" y="4853571"/>
            <a:ext cx="8500444" cy="1515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spcBef>
                <a:spcPts val="703"/>
              </a:spcBef>
              <a:defRPr sz="2500"/>
            </a:pPr>
            <a:r>
              <a:rPr sz="1759" b="1" u="sng" dirty="0"/>
              <a:t>The promise:</a:t>
            </a:r>
            <a:r>
              <a:rPr sz="1759" dirty="0"/>
              <a:t> Long reads will allow us to accurately sequence and assemble whole human genomes, from scratch, without using the reference genome. </a:t>
            </a:r>
          </a:p>
          <a:p>
            <a:pPr>
              <a:spcBef>
                <a:spcPts val="703"/>
              </a:spcBef>
              <a:defRPr sz="2500"/>
            </a:pPr>
            <a:r>
              <a:rPr sz="1759" b="1" u="sng" dirty="0"/>
              <a:t>Status</a:t>
            </a:r>
            <a:r>
              <a:rPr sz="1759" dirty="0"/>
              <a:t>: Currently limited by low throughput, high error rate (10-15%) and high cost (&gt;$50,000 per human genome). 3rd generation technologies have proven useful, but </a:t>
            </a:r>
            <a:r>
              <a:rPr lang="en-US" sz="1759" dirty="0"/>
              <a:t>generally</a:t>
            </a:r>
            <a:r>
              <a:rPr sz="1759" dirty="0"/>
              <a:t> for niche applications</a:t>
            </a:r>
            <a:r>
              <a:rPr lang="en-US" sz="1759" dirty="0"/>
              <a:t> so far.</a:t>
            </a:r>
            <a:endParaRPr sz="1759" dirty="0"/>
          </a:p>
        </p:txBody>
      </p:sp>
    </p:spTree>
    <p:extLst>
      <p:ext uri="{BB962C8B-B14F-4D97-AF65-F5344CB8AC3E}">
        <p14:creationId xmlns:p14="http://schemas.microsoft.com/office/powerpoint/2010/main" val="107585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76201"/>
            <a:ext cx="11764370" cy="711201"/>
          </a:xfrm>
        </p:spPr>
        <p:txBody>
          <a:bodyPr>
            <a:noAutofit/>
          </a:bodyPr>
          <a:lstStyle/>
          <a:p>
            <a:pPr algn="ctr"/>
            <a:r>
              <a:rPr lang="en-US" sz="2800" b="1" dirty="0">
                <a:latin typeface="+mn-lt"/>
              </a:rPr>
              <a:t>Cancer genomics research has exploded with the rapid advances in DNA sequencing technologies</a:t>
            </a:r>
          </a:p>
        </p:txBody>
      </p:sp>
      <p:pic>
        <p:nvPicPr>
          <p:cNvPr id="5" name="Picture 75" descr="nrgas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911861"/>
            <a:ext cx="5988112" cy="54286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1892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06" y="35571"/>
            <a:ext cx="12008893" cy="819796"/>
          </a:xfrm>
        </p:spPr>
        <p:txBody>
          <a:bodyPr>
            <a:noAutofit/>
          </a:bodyPr>
          <a:lstStyle/>
          <a:p>
            <a:pPr algn="ctr"/>
            <a:r>
              <a:rPr lang="en-US" sz="2667" b="1" dirty="0">
                <a:latin typeface="+mn-lt"/>
              </a:rPr>
              <a:t>Whole genome, exome and transcriptome allow us to detect and confirm many molecular alteration types</a:t>
            </a:r>
          </a:p>
        </p:txBody>
      </p:sp>
      <p:sp>
        <p:nvSpPr>
          <p:cNvPr id="3" name="TextBox 2"/>
          <p:cNvSpPr txBox="1"/>
          <p:nvPr/>
        </p:nvSpPr>
        <p:spPr>
          <a:xfrm>
            <a:off x="1828776" y="1880549"/>
            <a:ext cx="943720" cy="461665"/>
          </a:xfrm>
          <a:prstGeom prst="rect">
            <a:avLst/>
          </a:prstGeom>
          <a:noFill/>
        </p:spPr>
        <p:txBody>
          <a:bodyPr wrap="none" rtlCol="0">
            <a:spAutoFit/>
          </a:bodyPr>
          <a:lstStyle/>
          <a:p>
            <a:pPr algn="ctr"/>
            <a:r>
              <a:rPr lang="en-US" sz="2400" dirty="0"/>
              <a:t>‘WGS’</a:t>
            </a:r>
          </a:p>
        </p:txBody>
      </p:sp>
      <p:sp>
        <p:nvSpPr>
          <p:cNvPr id="11" name="TextBox 10"/>
          <p:cNvSpPr txBox="1"/>
          <p:nvPr/>
        </p:nvSpPr>
        <p:spPr>
          <a:xfrm>
            <a:off x="1677718" y="3285509"/>
            <a:ext cx="1175065" cy="461665"/>
          </a:xfrm>
          <a:prstGeom prst="rect">
            <a:avLst/>
          </a:prstGeom>
          <a:noFill/>
        </p:spPr>
        <p:txBody>
          <a:bodyPr wrap="none" rtlCol="0">
            <a:spAutoFit/>
          </a:bodyPr>
          <a:lstStyle/>
          <a:p>
            <a:pPr algn="ctr"/>
            <a:r>
              <a:rPr lang="en-US" sz="2400" dirty="0"/>
              <a:t>‘Exome’</a:t>
            </a:r>
          </a:p>
        </p:txBody>
      </p:sp>
      <p:sp>
        <p:nvSpPr>
          <p:cNvPr id="12" name="TextBox 11"/>
          <p:cNvSpPr txBox="1"/>
          <p:nvPr/>
        </p:nvSpPr>
        <p:spPr>
          <a:xfrm>
            <a:off x="1460498" y="5039434"/>
            <a:ext cx="1410321" cy="461665"/>
          </a:xfrm>
          <a:prstGeom prst="rect">
            <a:avLst/>
          </a:prstGeom>
          <a:noFill/>
        </p:spPr>
        <p:txBody>
          <a:bodyPr wrap="none" rtlCol="0">
            <a:spAutoFit/>
          </a:bodyPr>
          <a:lstStyle/>
          <a:p>
            <a:pPr algn="ctr"/>
            <a:r>
              <a:rPr lang="en-US" sz="2400" dirty="0"/>
              <a:t>‘RNA-seq’</a:t>
            </a:r>
          </a:p>
        </p:txBody>
      </p:sp>
      <p:pic>
        <p:nvPicPr>
          <p:cNvPr id="7"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910" y="1079699"/>
            <a:ext cx="6094853" cy="52779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7603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26B2-2A53-889B-1210-DA4BE18C5369}"/>
              </a:ext>
            </a:extLst>
          </p:cNvPr>
          <p:cNvSpPr>
            <a:spLocks noGrp="1"/>
          </p:cNvSpPr>
          <p:nvPr>
            <p:ph type="title"/>
          </p:nvPr>
        </p:nvSpPr>
        <p:spPr>
          <a:xfrm>
            <a:off x="838200" y="51227"/>
            <a:ext cx="10515600" cy="876822"/>
          </a:xfrm>
        </p:spPr>
        <p:txBody>
          <a:bodyPr/>
          <a:lstStyle/>
          <a:p>
            <a:r>
              <a:rPr lang="en-US" b="1" dirty="0">
                <a:latin typeface="+mn-lt"/>
              </a:rPr>
              <a:t>Many other </a:t>
            </a:r>
            <a:r>
              <a:rPr lang="en-US" b="1" dirty="0" err="1">
                <a:latin typeface="+mn-lt"/>
              </a:rPr>
              <a:t>omic</a:t>
            </a:r>
            <a:r>
              <a:rPr lang="en-US" b="1" dirty="0">
                <a:latin typeface="+mn-lt"/>
              </a:rPr>
              <a:t> approaches exist</a:t>
            </a:r>
          </a:p>
        </p:txBody>
      </p:sp>
      <p:sp>
        <p:nvSpPr>
          <p:cNvPr id="8" name="TextBox 7">
            <a:extLst>
              <a:ext uri="{FF2B5EF4-FFF2-40B4-BE49-F238E27FC236}">
                <a16:creationId xmlns:a16="http://schemas.microsoft.com/office/drawing/2014/main" id="{E459E69C-C5FA-4CB6-E8A5-DA25850EB379}"/>
              </a:ext>
            </a:extLst>
          </p:cNvPr>
          <p:cNvSpPr txBox="1"/>
          <p:nvPr/>
        </p:nvSpPr>
        <p:spPr>
          <a:xfrm>
            <a:off x="6378010" y="949070"/>
            <a:ext cx="5406553" cy="3016210"/>
          </a:xfrm>
          <a:prstGeom prst="rect">
            <a:avLst/>
          </a:prstGeom>
          <a:noFill/>
        </p:spPr>
        <p:txBody>
          <a:bodyPr wrap="square" rtlCol="0">
            <a:spAutoFit/>
          </a:bodyPr>
          <a:lstStyle/>
          <a:p>
            <a:r>
              <a:rPr lang="en-US" dirty="0"/>
              <a:t>More than 50 “omics” topics in biology defined:</a:t>
            </a:r>
          </a:p>
          <a:p>
            <a:endParaRPr lang="en-US" dirty="0"/>
          </a:p>
          <a:p>
            <a:r>
              <a:rPr lang="en-US" sz="1400" dirty="0">
                <a:hlinkClick r:id="rId3"/>
              </a:rPr>
              <a:t>https://en.wikipedia.org/wiki/List_of_omics_topics_in_biology</a:t>
            </a:r>
            <a:endParaRPr lang="en-US" sz="1400" dirty="0"/>
          </a:p>
          <a:p>
            <a:endParaRPr lang="en-US" sz="1400" dirty="0"/>
          </a:p>
          <a:p>
            <a:r>
              <a:rPr lang="en-US" sz="1400" dirty="0"/>
              <a:t>Examples of other bulk sequence approaches that are utilized in Cancer Omics: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Low pass WGS</a:t>
            </a:r>
          </a:p>
          <a:p>
            <a:pPr marL="285750" indent="-285750">
              <a:buFont typeface="Arial" panose="020B0604020202020204" pitchFamily="34" charset="0"/>
              <a:buChar char="•"/>
            </a:pPr>
            <a:r>
              <a:rPr lang="en-US" sz="1400" dirty="0" err="1"/>
              <a:t>CHiP</a:t>
            </a:r>
            <a:r>
              <a:rPr lang="en-US" sz="1400" dirty="0"/>
              <a:t>-Seq</a:t>
            </a:r>
          </a:p>
          <a:p>
            <a:pPr marL="285750" indent="-285750">
              <a:buFont typeface="Arial" panose="020B0604020202020204" pitchFamily="34" charset="0"/>
              <a:buChar char="•"/>
            </a:pPr>
            <a:r>
              <a:rPr lang="en-US" sz="1400" dirty="0"/>
              <a:t>ATAC-seq</a:t>
            </a:r>
          </a:p>
          <a:p>
            <a:pPr marL="285750" indent="-285750">
              <a:buFont typeface="Arial" panose="020B0604020202020204" pitchFamily="34" charset="0"/>
              <a:buChar char="•"/>
            </a:pPr>
            <a:r>
              <a:rPr lang="en-US" sz="1400" dirty="0"/>
              <a:t>Hi-C </a:t>
            </a:r>
          </a:p>
          <a:p>
            <a:pPr marL="285750" indent="-285750">
              <a:buFont typeface="Arial" panose="020B0604020202020204" pitchFamily="34" charset="0"/>
              <a:buChar char="•"/>
            </a:pPr>
            <a:r>
              <a:rPr lang="en-US" sz="1400" dirty="0" err="1"/>
              <a:t>RiboSeq</a:t>
            </a:r>
            <a:endParaRPr lang="en-US" sz="1400" dirty="0"/>
          </a:p>
          <a:p>
            <a:pPr marL="285750" indent="-285750">
              <a:buFont typeface="Arial" panose="020B0604020202020204" pitchFamily="34" charset="0"/>
              <a:buChar char="•"/>
            </a:pPr>
            <a:r>
              <a:rPr lang="en-US" sz="1400" dirty="0"/>
              <a:t>…</a:t>
            </a:r>
          </a:p>
        </p:txBody>
      </p:sp>
      <p:pic>
        <p:nvPicPr>
          <p:cNvPr id="6" name="Picture 5" descr="A screenshot of a cell phone&#10;&#10;AI-generated content may be incorrect.">
            <a:extLst>
              <a:ext uri="{FF2B5EF4-FFF2-40B4-BE49-F238E27FC236}">
                <a16:creationId xmlns:a16="http://schemas.microsoft.com/office/drawing/2014/main" id="{D0781485-5042-72C1-26EA-B72EE8457963}"/>
              </a:ext>
            </a:extLst>
          </p:cNvPr>
          <p:cNvPicPr>
            <a:picLocks noChangeAspect="1"/>
          </p:cNvPicPr>
          <p:nvPr/>
        </p:nvPicPr>
        <p:blipFill>
          <a:blip r:embed="rId4"/>
          <a:stretch>
            <a:fillRect/>
          </a:stretch>
        </p:blipFill>
        <p:spPr>
          <a:xfrm>
            <a:off x="942934" y="833456"/>
            <a:ext cx="5153066" cy="5530558"/>
          </a:xfrm>
          <a:prstGeom prst="rect">
            <a:avLst/>
          </a:prstGeom>
        </p:spPr>
      </p:pic>
    </p:spTree>
    <p:extLst>
      <p:ext uri="{BB962C8B-B14F-4D97-AF65-F5344CB8AC3E}">
        <p14:creationId xmlns:p14="http://schemas.microsoft.com/office/powerpoint/2010/main" val="1933172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 y="177800"/>
            <a:ext cx="11996382" cy="609601"/>
          </a:xfrm>
        </p:spPr>
        <p:txBody>
          <a:bodyPr>
            <a:noAutofit/>
          </a:bodyPr>
          <a:lstStyle/>
          <a:p>
            <a:pPr algn="ctr"/>
            <a:r>
              <a:rPr lang="en-US" sz="2800" b="1" dirty="0">
                <a:latin typeface="+mn-lt"/>
              </a:rPr>
              <a:t>How does it work? Short read alignments are the currency of DNA/RNA analysis</a:t>
            </a:r>
          </a:p>
        </p:txBody>
      </p:sp>
      <p:sp>
        <p:nvSpPr>
          <p:cNvPr id="5" name="TextBox 4"/>
          <p:cNvSpPr txBox="1"/>
          <p:nvPr/>
        </p:nvSpPr>
        <p:spPr>
          <a:xfrm>
            <a:off x="1969525" y="4241800"/>
            <a:ext cx="7718780" cy="2062296"/>
          </a:xfrm>
          <a:prstGeom prst="rect">
            <a:avLst/>
          </a:prstGeom>
          <a:noFill/>
        </p:spPr>
        <p:txBody>
          <a:bodyPr wrap="none" rtlCol="0">
            <a:spAutoFit/>
          </a:bodyPr>
          <a:lstStyle/>
          <a:p>
            <a:r>
              <a:rPr lang="en-US" sz="4267" dirty="0">
                <a:latin typeface="Consolas" pitchFamily="49" charset="0"/>
                <a:cs typeface="Consolas" pitchFamily="49" charset="0"/>
              </a:rPr>
              <a:t>AGCCTGAGACCGTAAAAA</a:t>
            </a:r>
            <a:r>
              <a:rPr lang="en-US" sz="4267" b="1" dirty="0">
                <a:solidFill>
                  <a:srgbClr val="FF0000"/>
                </a:solidFill>
                <a:latin typeface="Consolas" pitchFamily="49" charset="0"/>
                <a:cs typeface="Consolas" pitchFamily="49" charset="0"/>
              </a:rPr>
              <a:t>A</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r>
              <a:rPr lang="en-US" sz="4267" dirty="0">
                <a:latin typeface="Consolas" pitchFamily="49" charset="0"/>
                <a:cs typeface="Consolas" pitchFamily="49" charset="0"/>
              </a:rPr>
              <a:t>AAG</a:t>
            </a:r>
          </a:p>
          <a:p>
            <a:r>
              <a:rPr lang="en-US" sz="4267" dirty="0">
                <a:latin typeface="Consolas" pitchFamily="49" charset="0"/>
                <a:cs typeface="Consolas" pitchFamily="49" charset="0"/>
              </a:rPr>
              <a:t>     |||||||||||||||||</a:t>
            </a:r>
          </a:p>
          <a:p>
            <a:r>
              <a:rPr lang="en-US" sz="4267" dirty="0">
                <a:latin typeface="Consolas" pitchFamily="49" charset="0"/>
                <a:cs typeface="Consolas" pitchFamily="49" charset="0"/>
              </a:rPr>
              <a:t>     GAGACCGTAAAAA</a:t>
            </a:r>
            <a:r>
              <a:rPr lang="en-US" sz="4267" b="1" dirty="0">
                <a:solidFill>
                  <a:srgbClr val="FF0000"/>
                </a:solidFill>
                <a:latin typeface="Consolas" pitchFamily="49" charset="0"/>
                <a:cs typeface="Consolas" pitchFamily="49" charset="0"/>
              </a:rPr>
              <a:t>C</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p>
        </p:txBody>
      </p:sp>
      <p:cxnSp>
        <p:nvCxnSpPr>
          <p:cNvPr id="10" name="Straight Arrow Connector 9"/>
          <p:cNvCxnSpPr/>
          <p:nvPr/>
        </p:nvCxnSpPr>
        <p:spPr>
          <a:xfrm flipV="1">
            <a:off x="7575084" y="6223698"/>
            <a:ext cx="0" cy="2521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36421" y="6475839"/>
            <a:ext cx="928331" cy="338554"/>
          </a:xfrm>
          <a:prstGeom prst="rect">
            <a:avLst/>
          </a:prstGeom>
          <a:noFill/>
        </p:spPr>
        <p:txBody>
          <a:bodyPr wrap="none" rtlCol="0">
            <a:spAutoFit/>
          </a:bodyPr>
          <a:lstStyle/>
          <a:p>
            <a:r>
              <a:rPr lang="en-US" sz="1600" dirty="0"/>
              <a:t>A variant</a:t>
            </a:r>
          </a:p>
        </p:txBody>
      </p:sp>
      <p:sp>
        <p:nvSpPr>
          <p:cNvPr id="12" name="Content Placeholder 2"/>
          <p:cNvSpPr>
            <a:spLocks noGrp="1"/>
          </p:cNvSpPr>
          <p:nvPr>
            <p:ph idx="1"/>
          </p:nvPr>
        </p:nvSpPr>
        <p:spPr>
          <a:xfrm>
            <a:off x="4775201" y="1112349"/>
            <a:ext cx="7041849" cy="2911511"/>
          </a:xfrm>
        </p:spPr>
        <p:txBody>
          <a:bodyPr>
            <a:noAutofit/>
          </a:bodyPr>
          <a:lstStyle/>
          <a:p>
            <a:pPr marL="380990" indent="-380990"/>
            <a:r>
              <a:rPr lang="en-US" sz="2133" dirty="0"/>
              <a:t>Alignment is about fitting individual pieces (reads) into the correct part of the puzzle</a:t>
            </a:r>
          </a:p>
          <a:p>
            <a:pPr marL="380990" indent="-380990"/>
            <a:endParaRPr lang="en-US" sz="2133" dirty="0"/>
          </a:p>
          <a:p>
            <a:pPr marL="380990" indent="-380990"/>
            <a:r>
              <a:rPr lang="en-US" sz="2133" dirty="0"/>
              <a:t>The human genome project gave us the picture on the box cover (the reference genome)</a:t>
            </a:r>
          </a:p>
          <a:p>
            <a:pPr marL="380990" indent="-380990"/>
            <a:endParaRPr lang="en-US" sz="2133" dirty="0"/>
          </a:p>
          <a:p>
            <a:pPr marL="380990" indent="-380990"/>
            <a:r>
              <a:rPr lang="en-US" sz="2133" dirty="0"/>
              <a:t>Imperfections in how the pieces fit can indicate damage or variation in picture</a:t>
            </a:r>
          </a:p>
        </p:txBody>
      </p:sp>
      <p:sp>
        <p:nvSpPr>
          <p:cNvPr id="3" name="TextBox 2"/>
          <p:cNvSpPr txBox="1"/>
          <p:nvPr/>
        </p:nvSpPr>
        <p:spPr>
          <a:xfrm>
            <a:off x="760618" y="4485124"/>
            <a:ext cx="1077154" cy="338554"/>
          </a:xfrm>
          <a:prstGeom prst="rect">
            <a:avLst/>
          </a:prstGeom>
          <a:noFill/>
        </p:spPr>
        <p:txBody>
          <a:bodyPr wrap="none" rtlCol="0">
            <a:spAutoFit/>
          </a:bodyPr>
          <a:lstStyle/>
          <a:p>
            <a:r>
              <a:rPr lang="en-US" sz="1600" dirty="0"/>
              <a:t>Reference:</a:t>
            </a:r>
          </a:p>
        </p:txBody>
      </p:sp>
      <p:sp>
        <p:nvSpPr>
          <p:cNvPr id="14" name="TextBox 13"/>
          <p:cNvSpPr txBox="1"/>
          <p:nvPr/>
        </p:nvSpPr>
        <p:spPr>
          <a:xfrm>
            <a:off x="1654820" y="5727571"/>
            <a:ext cx="1624676" cy="338554"/>
          </a:xfrm>
          <a:prstGeom prst="rect">
            <a:avLst/>
          </a:prstGeom>
          <a:noFill/>
        </p:spPr>
        <p:txBody>
          <a:bodyPr wrap="none" rtlCol="0">
            <a:spAutoFit/>
          </a:bodyPr>
          <a:lstStyle/>
          <a:p>
            <a:r>
              <a:rPr lang="en-US" sz="1600" dirty="0"/>
              <a:t>A read sequence:</a:t>
            </a:r>
          </a:p>
        </p:txBody>
      </p:sp>
      <p:pic>
        <p:nvPicPr>
          <p:cNvPr id="13" name="Picture 12" descr="Josh Jigsaw.jpg"/>
          <p:cNvPicPr>
            <a:picLocks noChangeAspect="1"/>
          </p:cNvPicPr>
          <p:nvPr/>
        </p:nvPicPr>
        <p:blipFill>
          <a:blip r:embed="rId3" cstate="print"/>
          <a:stretch>
            <a:fillRect/>
          </a:stretch>
        </p:blipFill>
        <p:spPr>
          <a:xfrm>
            <a:off x="2368247" y="1295401"/>
            <a:ext cx="2154988" cy="3015375"/>
          </a:xfrm>
          <a:prstGeom prst="rect">
            <a:avLst/>
          </a:prstGeom>
        </p:spPr>
      </p:pic>
      <p:pic>
        <p:nvPicPr>
          <p:cNvPr id="15" name="Picture 14" descr="Josh Jigsaw 3D.png"/>
          <p:cNvPicPr>
            <a:picLocks noChangeAspect="1"/>
          </p:cNvPicPr>
          <p:nvPr/>
        </p:nvPicPr>
        <p:blipFill>
          <a:blip r:embed="rId4" cstate="print"/>
          <a:stretch>
            <a:fillRect/>
          </a:stretch>
        </p:blipFill>
        <p:spPr>
          <a:xfrm>
            <a:off x="609600" y="1446240"/>
            <a:ext cx="2144360" cy="2055953"/>
          </a:xfrm>
          <a:prstGeom prst="rect">
            <a:avLst/>
          </a:prstGeom>
        </p:spPr>
      </p:pic>
    </p:spTree>
    <p:extLst>
      <p:ext uri="{BB962C8B-B14F-4D97-AF65-F5344CB8AC3E}">
        <p14:creationId xmlns:p14="http://schemas.microsoft.com/office/powerpoint/2010/main" val="65202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title"/>
          </p:nvPr>
        </p:nvSpPr>
        <p:spPr>
          <a:xfrm>
            <a:off x="178352" y="36435"/>
            <a:ext cx="11360800" cy="836133"/>
          </a:xfrm>
          <a:prstGeom prst="rect">
            <a:avLst/>
          </a:prstGeom>
        </p:spPr>
        <p:txBody>
          <a:bodyPr spcFirstLastPara="1" vert="horz" wrap="square" lIns="121900" tIns="121900" rIns="121900" bIns="121900" rtlCol="0" anchor="b" anchorCtr="0">
            <a:noAutofit/>
          </a:bodyPr>
          <a:lstStyle/>
          <a:p>
            <a:pPr>
              <a:spcBef>
                <a:spcPts val="0"/>
              </a:spcBef>
            </a:pPr>
            <a:r>
              <a:rPr lang="en" b="1" dirty="0">
                <a:latin typeface="Calibri" panose="020F0502020204030204" pitchFamily="34" charset="0"/>
                <a:cs typeface="Calibri" panose="020F0502020204030204" pitchFamily="34" charset="0"/>
              </a:rPr>
              <a:t>Alignment is central to most genomics research</a:t>
            </a:r>
            <a:endParaRPr b="1"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B18A2351-07B0-BB42-89A5-3307F3687101}"/>
              </a:ext>
            </a:extLst>
          </p:cNvPr>
          <p:cNvGrpSpPr/>
          <p:nvPr/>
        </p:nvGrpSpPr>
        <p:grpSpPr>
          <a:xfrm>
            <a:off x="89700" y="1531633"/>
            <a:ext cx="12192640" cy="4353867"/>
            <a:chOff x="0" y="2268140"/>
            <a:chExt cx="12192640" cy="4353867"/>
          </a:xfrm>
        </p:grpSpPr>
        <p:sp>
          <p:nvSpPr>
            <p:cNvPr id="216" name="Google Shape;216;p43"/>
            <p:cNvSpPr/>
            <p:nvPr/>
          </p:nvSpPr>
          <p:spPr>
            <a:xfrm>
              <a:off x="6917531" y="3768328"/>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Find SVs</a:t>
              </a:r>
              <a:endParaRPr sz="1200" dirty="0">
                <a:latin typeface="Economica"/>
                <a:ea typeface="Economica"/>
                <a:cs typeface="Economica"/>
                <a:sym typeface="Economica"/>
              </a:endParaRPr>
            </a:p>
          </p:txBody>
        </p:sp>
        <p:grpSp>
          <p:nvGrpSpPr>
            <p:cNvPr id="5" name="Group 4">
              <a:extLst>
                <a:ext uri="{FF2B5EF4-FFF2-40B4-BE49-F238E27FC236}">
                  <a16:creationId xmlns:a16="http://schemas.microsoft.com/office/drawing/2014/main" id="{32E93BDD-032D-424A-808F-167D82FC5A09}"/>
                </a:ext>
              </a:extLst>
            </p:cNvPr>
            <p:cNvGrpSpPr/>
            <p:nvPr/>
          </p:nvGrpSpPr>
          <p:grpSpPr>
            <a:xfrm>
              <a:off x="0" y="2268140"/>
              <a:ext cx="12192640" cy="4353867"/>
              <a:chOff x="0" y="2268140"/>
              <a:chExt cx="12192640" cy="4353867"/>
            </a:xfrm>
          </p:grpSpPr>
          <p:pic>
            <p:nvPicPr>
              <p:cNvPr id="206" name="Google Shape;206;p43"/>
              <p:cNvPicPr preferRelativeResize="0"/>
              <p:nvPr/>
            </p:nvPicPr>
            <p:blipFill rotWithShape="1">
              <a:blip r:embed="rId3">
                <a:alphaModFix/>
              </a:blip>
              <a:srcRect/>
              <a:stretch/>
            </p:blipFill>
            <p:spPr>
              <a:xfrm>
                <a:off x="0" y="2926428"/>
                <a:ext cx="1690800" cy="1002400"/>
              </a:xfrm>
              <a:prstGeom prst="rect">
                <a:avLst/>
              </a:prstGeom>
              <a:noFill/>
              <a:ln>
                <a:noFill/>
              </a:ln>
            </p:spPr>
          </p:pic>
          <p:cxnSp>
            <p:nvCxnSpPr>
              <p:cNvPr id="207" name="Google Shape;207;p43"/>
              <p:cNvCxnSpPr/>
              <p:nvPr/>
            </p:nvCxnSpPr>
            <p:spPr>
              <a:xfrm rot="10800000">
                <a:off x="1678780" y="3429000"/>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08" name="Google Shape;208;p43"/>
              <p:cNvSpPr/>
              <p:nvPr/>
            </p:nvSpPr>
            <p:spPr>
              <a:xfrm>
                <a:off x="2095500" y="3107531"/>
                <a:ext cx="904800" cy="642800"/>
              </a:xfrm>
              <a:prstGeom prst="rect">
                <a:avLst/>
              </a:prstGeom>
              <a:solidFill>
                <a:srgbClr val="C0C0C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FASTQ</a:t>
                </a:r>
                <a:endParaRPr sz="1200">
                  <a:latin typeface="Economica"/>
                  <a:ea typeface="Economica"/>
                  <a:cs typeface="Economica"/>
                  <a:sym typeface="Economica"/>
                </a:endParaRPr>
              </a:p>
              <a:p>
                <a:pPr algn="ctr">
                  <a:buClr>
                    <a:srgbClr val="000000"/>
                  </a:buClr>
                </a:pPr>
                <a:r>
                  <a:rPr lang="en" sz="1733">
                    <a:solidFill>
                      <a:srgbClr val="000000"/>
                    </a:solidFill>
                    <a:latin typeface="Economica"/>
                    <a:ea typeface="Economica"/>
                    <a:cs typeface="Economica"/>
                    <a:sym typeface="Economica"/>
                  </a:rPr>
                  <a:t>format</a:t>
                </a:r>
                <a:endParaRPr sz="1200">
                  <a:latin typeface="Economica"/>
                  <a:ea typeface="Economica"/>
                  <a:cs typeface="Economica"/>
                  <a:sym typeface="Economica"/>
                </a:endParaRPr>
              </a:p>
            </p:txBody>
          </p:sp>
          <p:sp>
            <p:nvSpPr>
              <p:cNvPr id="209" name="Google Shape;209;p43"/>
              <p:cNvSpPr/>
              <p:nvPr/>
            </p:nvSpPr>
            <p:spPr>
              <a:xfrm>
                <a:off x="3548063" y="2982516"/>
                <a:ext cx="1071600" cy="892800"/>
              </a:xfrm>
              <a:prstGeom prst="rect">
                <a:avLst/>
              </a:prstGeom>
              <a:solidFill>
                <a:srgbClr val="00000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1733" dirty="0">
                    <a:solidFill>
                      <a:srgbClr val="FFFFFF"/>
                    </a:solidFill>
                    <a:latin typeface="Economica"/>
                    <a:ea typeface="Economica"/>
                    <a:cs typeface="Economica"/>
                    <a:sym typeface="Economica"/>
                  </a:rPr>
                  <a:t>Align</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to</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genome</a:t>
                </a:r>
                <a:endParaRPr sz="1200" dirty="0">
                  <a:latin typeface="Economica"/>
                  <a:ea typeface="Economica"/>
                  <a:cs typeface="Economica"/>
                  <a:sym typeface="Economica"/>
                </a:endParaRPr>
              </a:p>
            </p:txBody>
          </p:sp>
          <p:sp>
            <p:nvSpPr>
              <p:cNvPr id="210" name="Google Shape;210;p43"/>
              <p:cNvSpPr/>
              <p:nvPr/>
            </p:nvSpPr>
            <p:spPr>
              <a:xfrm>
                <a:off x="5167312" y="3027164"/>
                <a:ext cx="1071600" cy="803600"/>
              </a:xfrm>
              <a:prstGeom prst="rect">
                <a:avLst/>
              </a:prstGeom>
              <a:solidFill>
                <a:srgbClr val="AAAAAA"/>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Quality control</a:t>
                </a:r>
                <a:endParaRPr sz="1200">
                  <a:latin typeface="Economica"/>
                  <a:ea typeface="Economica"/>
                  <a:cs typeface="Economica"/>
                  <a:sym typeface="Economica"/>
                </a:endParaRPr>
              </a:p>
            </p:txBody>
          </p:sp>
          <p:cxnSp>
            <p:nvCxnSpPr>
              <p:cNvPr id="211" name="Google Shape;211;p43"/>
              <p:cNvCxnSpPr/>
              <p:nvPr/>
            </p:nvCxnSpPr>
            <p:spPr>
              <a:xfrm rot="10800000">
                <a:off x="3131343"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2" name="Google Shape;212;p43"/>
              <p:cNvCxnSpPr/>
              <p:nvPr/>
            </p:nvCxnSpPr>
            <p:spPr>
              <a:xfrm rot="10800000">
                <a:off x="4750592"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3" name="Google Shape;213;p43"/>
              <p:cNvCxnSpPr/>
              <p:nvPr/>
            </p:nvCxnSpPr>
            <p:spPr>
              <a:xfrm rot="10800000">
                <a:off x="6381748" y="3420071"/>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14" name="Google Shape;214;p43"/>
              <p:cNvSpPr/>
              <p:nvPr/>
            </p:nvSpPr>
            <p:spPr>
              <a:xfrm>
                <a:off x="6917531" y="2268140"/>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Find peaks</a:t>
                </a:r>
                <a:endParaRPr sz="1200">
                  <a:latin typeface="Economica"/>
                  <a:ea typeface="Economica"/>
                  <a:cs typeface="Economica"/>
                  <a:sym typeface="Economica"/>
                </a:endParaRPr>
              </a:p>
            </p:txBody>
          </p:sp>
          <p:sp>
            <p:nvSpPr>
              <p:cNvPr id="215" name="Google Shape;215;p43"/>
              <p:cNvSpPr/>
              <p:nvPr/>
            </p:nvSpPr>
            <p:spPr>
              <a:xfrm>
                <a:off x="6917531" y="2866429"/>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Quantify transcripts</a:t>
                </a:r>
                <a:endParaRPr sz="1200" dirty="0">
                  <a:latin typeface="Economica"/>
                  <a:ea typeface="Economica"/>
                  <a:cs typeface="Economica"/>
                  <a:sym typeface="Economica"/>
                </a:endParaRPr>
              </a:p>
            </p:txBody>
          </p:sp>
          <p:sp>
            <p:nvSpPr>
              <p:cNvPr id="217" name="Google Shape;217;p43"/>
              <p:cNvSpPr/>
              <p:nvPr/>
            </p:nvSpPr>
            <p:spPr>
              <a:xfrm>
                <a:off x="6917531" y="5241727"/>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etc.</a:t>
                </a:r>
                <a:endParaRPr sz="1200">
                  <a:latin typeface="Economica"/>
                  <a:ea typeface="Economica"/>
                  <a:cs typeface="Economica"/>
                  <a:sym typeface="Economica"/>
                </a:endParaRPr>
              </a:p>
            </p:txBody>
          </p:sp>
          <p:sp>
            <p:nvSpPr>
              <p:cNvPr id="218" name="Google Shape;218;p43"/>
              <p:cNvSpPr/>
              <p:nvPr/>
            </p:nvSpPr>
            <p:spPr>
              <a:xfrm>
                <a:off x="7868709" y="4329541"/>
                <a:ext cx="266000" cy="8420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p:txBody>
          </p:sp>
          <p:cxnSp>
            <p:nvCxnSpPr>
              <p:cNvPr id="219" name="Google Shape;219;p43"/>
              <p:cNvCxnSpPr/>
              <p:nvPr/>
            </p:nvCxnSpPr>
            <p:spPr>
              <a:xfrm rot="10800000">
                <a:off x="9334499"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20" name="Google Shape;220;p43"/>
              <p:cNvCxnSpPr/>
              <p:nvPr/>
            </p:nvCxnSpPr>
            <p:spPr>
              <a:xfrm>
                <a:off x="333375" y="6161484"/>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1" name="Google Shape;221;p43"/>
              <p:cNvSpPr/>
              <p:nvPr/>
            </p:nvSpPr>
            <p:spPr>
              <a:xfrm>
                <a:off x="1896440" y="6254407"/>
                <a:ext cx="12808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0</a:t>
                </a:r>
                <a:endParaRPr sz="1200" dirty="0">
                  <a:latin typeface="Economica"/>
                  <a:ea typeface="Economica"/>
                  <a:cs typeface="Economica"/>
                  <a:sym typeface="Economica"/>
                </a:endParaRPr>
              </a:p>
            </p:txBody>
          </p:sp>
          <p:cxnSp>
            <p:nvCxnSpPr>
              <p:cNvPr id="222" name="Google Shape;222;p43"/>
              <p:cNvCxnSpPr/>
              <p:nvPr/>
            </p:nvCxnSpPr>
            <p:spPr>
              <a:xfrm>
                <a:off x="4929188" y="6170415"/>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3" name="Google Shape;223;p43"/>
              <p:cNvSpPr/>
              <p:nvPr/>
            </p:nvSpPr>
            <p:spPr>
              <a:xfrm>
                <a:off x="6530959" y="6254407"/>
                <a:ext cx="1188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a:solidFill>
                      <a:srgbClr val="000000"/>
                    </a:solidFill>
                    <a:latin typeface="Economica"/>
                    <a:ea typeface="Economica"/>
                    <a:cs typeface="Economica"/>
                    <a:sym typeface="Economica"/>
                  </a:rPr>
                  <a:t>Phase1</a:t>
                </a:r>
                <a:endParaRPr sz="1200">
                  <a:latin typeface="Economica"/>
                  <a:ea typeface="Economica"/>
                  <a:cs typeface="Economica"/>
                  <a:sym typeface="Economica"/>
                </a:endParaRPr>
              </a:p>
            </p:txBody>
          </p:sp>
          <p:sp>
            <p:nvSpPr>
              <p:cNvPr id="224" name="Google Shape;224;p43"/>
              <p:cNvSpPr/>
              <p:nvPr/>
            </p:nvSpPr>
            <p:spPr>
              <a:xfrm>
                <a:off x="9659184" y="6254407"/>
                <a:ext cx="1960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2-100</a:t>
                </a:r>
                <a:endParaRPr sz="1200" dirty="0">
                  <a:latin typeface="Economica"/>
                  <a:ea typeface="Economica"/>
                  <a:cs typeface="Economica"/>
                  <a:sym typeface="Economica"/>
                </a:endParaRPr>
              </a:p>
            </p:txBody>
          </p:sp>
          <p:cxnSp>
            <p:nvCxnSpPr>
              <p:cNvPr id="225" name="Google Shape;225;p43"/>
              <p:cNvCxnSpPr/>
              <p:nvPr/>
            </p:nvCxnSpPr>
            <p:spPr>
              <a:xfrm>
                <a:off x="9715419" y="6170415"/>
                <a:ext cx="1857600" cy="0"/>
              </a:xfrm>
              <a:prstGeom prst="straightConnector1">
                <a:avLst/>
              </a:prstGeom>
              <a:noFill/>
              <a:ln w="38100" cap="flat" cmpd="sng">
                <a:solidFill>
                  <a:srgbClr val="000000"/>
                </a:solidFill>
                <a:prstDash val="solid"/>
                <a:miter lim="8000"/>
                <a:headEnd type="triangle" w="sm" len="sm"/>
                <a:tailEnd type="triangle" w="sm" len="sm"/>
              </a:ln>
            </p:spPr>
          </p:cxnSp>
          <p:pic>
            <p:nvPicPr>
              <p:cNvPr id="226" name="Google Shape;226;p43"/>
              <p:cNvPicPr preferRelativeResize="0"/>
              <p:nvPr/>
            </p:nvPicPr>
            <p:blipFill rotWithShape="1">
              <a:blip r:embed="rId4">
                <a:alphaModFix/>
              </a:blip>
              <a:srcRect/>
              <a:stretch/>
            </p:blipFill>
            <p:spPr>
              <a:xfrm>
                <a:off x="9782968" y="2875360"/>
                <a:ext cx="1968400" cy="1107200"/>
              </a:xfrm>
              <a:prstGeom prst="rect">
                <a:avLst/>
              </a:prstGeom>
              <a:noFill/>
              <a:ln>
                <a:noFill/>
              </a:ln>
            </p:spPr>
          </p:pic>
          <p:sp>
            <p:nvSpPr>
              <p:cNvPr id="227" name="Google Shape;227;p43"/>
              <p:cNvSpPr/>
              <p:nvPr/>
            </p:nvSpPr>
            <p:spPr>
              <a:xfrm>
                <a:off x="9359040" y="4129141"/>
                <a:ext cx="2833600" cy="9752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Analysis,</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Interpretation,</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Discovery</a:t>
                </a:r>
                <a:endParaRPr sz="1200" dirty="0">
                  <a:latin typeface="Economica"/>
                  <a:ea typeface="Economica"/>
                  <a:cs typeface="Economica"/>
                  <a:sym typeface="Economica"/>
                </a:endParaRPr>
              </a:p>
            </p:txBody>
          </p:sp>
          <p:pic>
            <p:nvPicPr>
              <p:cNvPr id="228" name="Google Shape;228;p43"/>
              <p:cNvPicPr preferRelativeResize="0"/>
              <p:nvPr/>
            </p:nvPicPr>
            <p:blipFill rotWithShape="1">
              <a:blip r:embed="rId5">
                <a:alphaModFix/>
              </a:blip>
              <a:srcRect/>
              <a:stretch/>
            </p:blipFill>
            <p:spPr>
              <a:xfrm>
                <a:off x="10507663" y="5259585"/>
                <a:ext cx="553600" cy="553600"/>
              </a:xfrm>
              <a:prstGeom prst="rect">
                <a:avLst/>
              </a:prstGeom>
              <a:noFill/>
              <a:ln>
                <a:noFill/>
              </a:ln>
            </p:spPr>
          </p:pic>
        </p:grpSp>
      </p:grpSp>
      <p:sp>
        <p:nvSpPr>
          <p:cNvPr id="26" name="TextBox 25">
            <a:extLst>
              <a:ext uri="{FF2B5EF4-FFF2-40B4-BE49-F238E27FC236}">
                <a16:creationId xmlns:a16="http://schemas.microsoft.com/office/drawing/2014/main" id="{35A20711-154B-7246-AC36-B9B9C6EB06B9}"/>
              </a:ext>
            </a:extLst>
          </p:cNvPr>
          <p:cNvSpPr txBox="1"/>
          <p:nvPr/>
        </p:nvSpPr>
        <p:spPr>
          <a:xfrm>
            <a:off x="1251236" y="6507241"/>
            <a:ext cx="5994400" cy="276999"/>
          </a:xfrm>
          <a:prstGeom prst="rect">
            <a:avLst/>
          </a:prstGeom>
          <a:noFill/>
        </p:spPr>
        <p:txBody>
          <a:bodyPr wrap="square" rtlCol="0">
            <a:spAutoFit/>
          </a:bodyPr>
          <a:lstStyle/>
          <a:p>
            <a:r>
              <a:rPr lang="en-US" sz="1200" dirty="0"/>
              <a:t>Slide courtesy of Andrew Farrell, Obi and Malachi Griffith</a:t>
            </a:r>
          </a:p>
        </p:txBody>
      </p:sp>
    </p:spTree>
    <p:extLst>
      <p:ext uri="{BB962C8B-B14F-4D97-AF65-F5344CB8AC3E}">
        <p14:creationId xmlns:p14="http://schemas.microsoft.com/office/powerpoint/2010/main" val="11824184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ADB8-9E6A-04A9-B457-9DBF0608BF8D}"/>
              </a:ext>
            </a:extLst>
          </p:cNvPr>
          <p:cNvSpPr>
            <a:spLocks noGrp="1"/>
          </p:cNvSpPr>
          <p:nvPr>
            <p:ph type="title"/>
          </p:nvPr>
        </p:nvSpPr>
        <p:spPr>
          <a:xfrm>
            <a:off x="447869" y="29221"/>
            <a:ext cx="11364686" cy="1325563"/>
          </a:xfrm>
        </p:spPr>
        <p:txBody>
          <a:bodyPr>
            <a:normAutofit/>
          </a:bodyPr>
          <a:lstStyle/>
          <a:p>
            <a:r>
              <a:rPr lang="en-US" sz="4000" b="1" dirty="0"/>
              <a:t>Choice of reference genome files impact analysis</a:t>
            </a:r>
          </a:p>
        </p:txBody>
      </p:sp>
      <p:sp>
        <p:nvSpPr>
          <p:cNvPr id="3" name="Text Placeholder 2">
            <a:extLst>
              <a:ext uri="{FF2B5EF4-FFF2-40B4-BE49-F238E27FC236}">
                <a16:creationId xmlns:a16="http://schemas.microsoft.com/office/drawing/2014/main" id="{BDBDFBF4-CE96-7DC8-46A2-9C88B6D43E6C}"/>
              </a:ext>
            </a:extLst>
          </p:cNvPr>
          <p:cNvSpPr>
            <a:spLocks noGrp="1"/>
          </p:cNvSpPr>
          <p:nvPr>
            <p:ph type="body" idx="1"/>
          </p:nvPr>
        </p:nvSpPr>
        <p:spPr>
          <a:xfrm>
            <a:off x="838200" y="1436914"/>
            <a:ext cx="10515600" cy="4740049"/>
          </a:xfrm>
        </p:spPr>
        <p:txBody>
          <a:bodyPr/>
          <a:lstStyle/>
          <a:p>
            <a:r>
              <a:rPr lang="en-US" dirty="0"/>
              <a:t>Many nuances to consider:</a:t>
            </a:r>
          </a:p>
          <a:p>
            <a:pPr lvl="1"/>
            <a:r>
              <a:rPr lang="en-US" dirty="0"/>
              <a:t>Naming convention of chromosomes (e.g. “1” vs “chr1”)</a:t>
            </a:r>
          </a:p>
          <a:p>
            <a:pPr lvl="1"/>
            <a:r>
              <a:rPr lang="en-US" dirty="0"/>
              <a:t>Build/assembly versions (GRCh37 vs GRCh38)</a:t>
            </a:r>
          </a:p>
          <a:p>
            <a:pPr lvl="1"/>
            <a:r>
              <a:rPr lang="en-US" dirty="0"/>
              <a:t>Alternative contigs and “patches”</a:t>
            </a:r>
          </a:p>
          <a:p>
            <a:pPr lvl="2"/>
            <a:r>
              <a:rPr lang="en-US" dirty="0"/>
              <a:t>Alternative assemblies</a:t>
            </a:r>
          </a:p>
          <a:p>
            <a:pPr lvl="2"/>
            <a:r>
              <a:rPr lang="en-US" dirty="0"/>
              <a:t>HLA genes</a:t>
            </a:r>
          </a:p>
          <a:p>
            <a:pPr lvl="1"/>
            <a:r>
              <a:rPr lang="en-US" dirty="0"/>
              <a:t>Decoy sequences</a:t>
            </a:r>
          </a:p>
          <a:p>
            <a:pPr lvl="1"/>
            <a:r>
              <a:rPr lang="en-US" dirty="0"/>
              <a:t>Experiment specific additions</a:t>
            </a:r>
          </a:p>
          <a:p>
            <a:pPr lvl="2"/>
            <a:r>
              <a:rPr lang="en-US" dirty="0"/>
              <a:t>Cancer associated viruses</a:t>
            </a:r>
          </a:p>
          <a:p>
            <a:pPr lvl="2"/>
            <a:r>
              <a:rPr lang="en-US" dirty="0"/>
              <a:t>Artificial constructs, genetic engineering</a:t>
            </a:r>
          </a:p>
          <a:p>
            <a:pPr lvl="1"/>
            <a:r>
              <a:rPr lang="en-US" dirty="0"/>
              <a:t>New genome assemblies (T2T, </a:t>
            </a:r>
            <a:r>
              <a:rPr lang="en-US"/>
              <a:t>graph genomes)</a:t>
            </a:r>
            <a:endParaRPr lang="en-US" dirty="0"/>
          </a:p>
          <a:p>
            <a:pPr lvl="1"/>
            <a:endParaRPr lang="en-US" dirty="0"/>
          </a:p>
        </p:txBody>
      </p:sp>
    </p:spTree>
    <p:extLst>
      <p:ext uri="{BB962C8B-B14F-4D97-AF65-F5344CB8AC3E}">
        <p14:creationId xmlns:p14="http://schemas.microsoft.com/office/powerpoint/2010/main" val="42816171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30" y="1"/>
            <a:ext cx="12069170" cy="815738"/>
          </a:xfrm>
        </p:spPr>
        <p:txBody>
          <a:bodyPr>
            <a:noAutofit/>
          </a:bodyPr>
          <a:lstStyle/>
          <a:p>
            <a:r>
              <a:rPr lang="en-US" sz="2400" b="1" dirty="0">
                <a:latin typeface="+mn-lt"/>
              </a:rPr>
              <a:t>Single nucleotide variants (SNVs) and insertions/deletions (</a:t>
            </a:r>
            <a:r>
              <a:rPr lang="en-US" sz="2400" b="1" dirty="0" err="1">
                <a:latin typeface="+mn-lt"/>
              </a:rPr>
              <a:t>indels</a:t>
            </a:r>
            <a:r>
              <a:rPr lang="en-US" sz="2400" b="1" dirty="0">
                <a:latin typeface="+mn-lt"/>
              </a:rPr>
              <a:t>) appear as short alignment discrepancies from reference genome</a:t>
            </a:r>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2235200" y="902091"/>
            <a:ext cx="7535581" cy="5153085"/>
          </a:xfrm>
        </p:spPr>
      </p:pic>
      <p:cxnSp>
        <p:nvCxnSpPr>
          <p:cNvPr id="30" name="Straight Arrow Connector 29"/>
          <p:cNvCxnSpPr>
            <a:cxnSpLocks/>
            <a:stCxn id="43" idx="0"/>
          </p:cNvCxnSpPr>
          <p:nvPr/>
        </p:nvCxnSpPr>
        <p:spPr>
          <a:xfrm flipV="1">
            <a:off x="5272102" y="5728048"/>
            <a:ext cx="736351" cy="402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6834586" y="5544300"/>
            <a:ext cx="731751"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cxnSpLocks/>
            <a:stCxn id="40" idx="1"/>
          </p:cNvCxnSpPr>
          <p:nvPr/>
        </p:nvCxnSpPr>
        <p:spPr>
          <a:xfrm flipH="1">
            <a:off x="9458278" y="3930871"/>
            <a:ext cx="651207" cy="2727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0109485" y="3792371"/>
            <a:ext cx="871905" cy="276999"/>
          </a:xfrm>
          <a:prstGeom prst="rect">
            <a:avLst/>
          </a:prstGeom>
          <a:noFill/>
        </p:spPr>
        <p:txBody>
          <a:bodyPr wrap="none" rtlCol="0">
            <a:spAutoFit/>
          </a:bodyPr>
          <a:lstStyle/>
          <a:p>
            <a:r>
              <a:rPr lang="en-US" sz="1200" dirty="0"/>
              <a:t>Single read</a:t>
            </a:r>
          </a:p>
        </p:txBody>
      </p:sp>
      <p:sp>
        <p:nvSpPr>
          <p:cNvPr id="41" name="TextBox 40"/>
          <p:cNvSpPr txBox="1"/>
          <p:nvPr/>
        </p:nvSpPr>
        <p:spPr>
          <a:xfrm>
            <a:off x="7091386" y="6131037"/>
            <a:ext cx="1444306" cy="276999"/>
          </a:xfrm>
          <a:prstGeom prst="rect">
            <a:avLst/>
          </a:prstGeom>
          <a:noFill/>
        </p:spPr>
        <p:txBody>
          <a:bodyPr wrap="none" rtlCol="0">
            <a:spAutoFit/>
          </a:bodyPr>
          <a:lstStyle/>
          <a:p>
            <a:r>
              <a:rPr lang="en-US" sz="1200" dirty="0"/>
              <a:t>Reference sequence</a:t>
            </a:r>
          </a:p>
        </p:txBody>
      </p:sp>
      <p:sp>
        <p:nvSpPr>
          <p:cNvPr id="43" name="TextBox 42"/>
          <p:cNvSpPr txBox="1"/>
          <p:nvPr/>
        </p:nvSpPr>
        <p:spPr>
          <a:xfrm>
            <a:off x="4829512" y="6131036"/>
            <a:ext cx="885179" cy="276999"/>
          </a:xfrm>
          <a:prstGeom prst="rect">
            <a:avLst/>
          </a:prstGeom>
          <a:noFill/>
        </p:spPr>
        <p:txBody>
          <a:bodyPr wrap="none" rtlCol="0">
            <a:spAutoFit/>
          </a:bodyPr>
          <a:lstStyle/>
          <a:p>
            <a:r>
              <a:rPr lang="en-US" sz="1200" dirty="0"/>
              <a:t>Amino acid</a:t>
            </a:r>
          </a:p>
        </p:txBody>
      </p:sp>
      <p:cxnSp>
        <p:nvCxnSpPr>
          <p:cNvPr id="59" name="Straight Arrow Connector 58"/>
          <p:cNvCxnSpPr>
            <a:cxnSpLocks/>
            <a:stCxn id="61" idx="1"/>
          </p:cNvCxnSpPr>
          <p:nvPr/>
        </p:nvCxnSpPr>
        <p:spPr>
          <a:xfrm flipH="1" flipV="1">
            <a:off x="6834586" y="4941952"/>
            <a:ext cx="3137511" cy="612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9972097" y="4680028"/>
            <a:ext cx="997405" cy="646331"/>
          </a:xfrm>
          <a:prstGeom prst="rect">
            <a:avLst/>
          </a:prstGeom>
          <a:noFill/>
        </p:spPr>
        <p:txBody>
          <a:bodyPr wrap="square" rtlCol="0">
            <a:spAutoFit/>
          </a:bodyPr>
          <a:lstStyle/>
          <a:p>
            <a:pPr algn="ctr"/>
            <a:r>
              <a:rPr lang="en-US" sz="1200" dirty="0"/>
              <a:t>Variant supporting read</a:t>
            </a:r>
          </a:p>
        </p:txBody>
      </p:sp>
      <p:sp>
        <p:nvSpPr>
          <p:cNvPr id="17" name="TextBox 16"/>
          <p:cNvSpPr txBox="1"/>
          <p:nvPr/>
        </p:nvSpPr>
        <p:spPr>
          <a:xfrm>
            <a:off x="2356379" y="2683057"/>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8" name="TextBox 17"/>
          <p:cNvSpPr txBox="1"/>
          <p:nvPr/>
        </p:nvSpPr>
        <p:spPr>
          <a:xfrm>
            <a:off x="2356379" y="4450253"/>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3351238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551" y="44624"/>
            <a:ext cx="9205415" cy="648072"/>
          </a:xfrm>
        </p:spPr>
        <p:txBody>
          <a:bodyPr>
            <a:normAutofit fontScale="90000"/>
          </a:bodyPr>
          <a:lstStyle/>
          <a:p>
            <a:r>
              <a:rPr lang="en-US" sz="3200" b="1" dirty="0">
                <a:latin typeface="+mn-lt"/>
              </a:rPr>
              <a:t>Introductions to Bioinformatics instructors (WashU team)</a:t>
            </a:r>
          </a:p>
        </p:txBody>
      </p:sp>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93" y="815924"/>
            <a:ext cx="1504063" cy="1671180"/>
          </a:xfrm>
          <a:prstGeom prst="ellipse">
            <a:avLst/>
          </a:prstGeom>
          <a:effectLst>
            <a:outerShdw blurRad="50800" dist="38100" dir="2700000" algn="tl" rotWithShape="0">
              <a:prstClr val="black">
                <a:alpha val="40000"/>
              </a:prstClr>
            </a:outerShdw>
          </a:effectLst>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749" y="851880"/>
            <a:ext cx="1357730" cy="1680679"/>
          </a:xfrm>
          <a:prstGeom prst="ellipse">
            <a:avLst/>
          </a:prstGeom>
          <a:effectLst>
            <a:outerShdw blurRad="50800" dist="38100" dir="2700000" algn="tl" rotWithShape="0">
              <a:prstClr val="black">
                <a:alpha val="40000"/>
              </a:prstClr>
            </a:outerShdw>
          </a:effectLst>
        </p:spPr>
      </p:pic>
      <p:sp>
        <p:nvSpPr>
          <p:cNvPr id="10" name="TextBox 9"/>
          <p:cNvSpPr txBox="1"/>
          <p:nvPr/>
        </p:nvSpPr>
        <p:spPr>
          <a:xfrm>
            <a:off x="1107546" y="2557368"/>
            <a:ext cx="2413355" cy="854080"/>
          </a:xfrm>
          <a:prstGeom prst="rect">
            <a:avLst/>
          </a:prstGeom>
          <a:noFill/>
        </p:spPr>
        <p:txBody>
          <a:bodyPr wrap="square" rtlCol="0">
            <a:spAutoFit/>
          </a:bodyPr>
          <a:lstStyle/>
          <a:p>
            <a:pPr algn="ctr"/>
            <a:r>
              <a:rPr lang="en-US" sz="1800" dirty="0"/>
              <a:t>Malachi Griffith</a:t>
            </a:r>
            <a:br>
              <a:rPr lang="en-US" sz="1800" dirty="0"/>
            </a:b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1" name="TextBox 10"/>
          <p:cNvSpPr txBox="1"/>
          <p:nvPr/>
        </p:nvSpPr>
        <p:spPr>
          <a:xfrm>
            <a:off x="3057261" y="2557368"/>
            <a:ext cx="2147637" cy="854080"/>
          </a:xfrm>
          <a:prstGeom prst="rect">
            <a:avLst/>
          </a:prstGeom>
          <a:noFill/>
        </p:spPr>
        <p:txBody>
          <a:bodyPr wrap="square" rtlCol="0">
            <a:spAutoFit/>
          </a:bodyPr>
          <a:lstStyle/>
          <a:p>
            <a:pPr algn="ctr"/>
            <a:r>
              <a:rPr lang="en-US" sz="1800" dirty="0"/>
              <a:t>Obi Griffith</a:t>
            </a:r>
          </a:p>
          <a:p>
            <a:pPr algn="ct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8" name="TextBox 17"/>
          <p:cNvSpPr txBox="1"/>
          <p:nvPr/>
        </p:nvSpPr>
        <p:spPr>
          <a:xfrm>
            <a:off x="2768319" y="4816757"/>
            <a:ext cx="2664296" cy="461665"/>
          </a:xfrm>
          <a:prstGeom prst="rect">
            <a:avLst/>
          </a:prstGeom>
          <a:noFill/>
        </p:spPr>
        <p:txBody>
          <a:bodyPr wrap="square" rtlCol="0">
            <a:spAutoFit/>
          </a:bodyPr>
          <a:lstStyle/>
          <a:p>
            <a:pPr algn="ctr"/>
            <a:r>
              <a:rPr lang="en-US" sz="1200" dirty="0"/>
              <a:t>Evelyn Schmidt  </a:t>
            </a:r>
          </a:p>
          <a:p>
            <a:pPr algn="ctr"/>
            <a:r>
              <a:rPr lang="en-US" sz="1200" dirty="0"/>
              <a:t>Graduate Student</a:t>
            </a:r>
          </a:p>
        </p:txBody>
      </p:sp>
      <p:pic>
        <p:nvPicPr>
          <p:cNvPr id="5" name="Picture 4">
            <a:extLst>
              <a:ext uri="{FF2B5EF4-FFF2-40B4-BE49-F238E27FC236}">
                <a16:creationId xmlns:a16="http://schemas.microsoft.com/office/drawing/2014/main" id="{B8F2A286-F53C-9F44-96AA-03E0C86F5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677" y="1108048"/>
            <a:ext cx="3240360" cy="678537"/>
          </a:xfrm>
          <a:prstGeom prst="rect">
            <a:avLst/>
          </a:prstGeom>
        </p:spPr>
      </p:pic>
      <p:sp>
        <p:nvSpPr>
          <p:cNvPr id="19" name="TextBox 18">
            <a:extLst>
              <a:ext uri="{FF2B5EF4-FFF2-40B4-BE49-F238E27FC236}">
                <a16:creationId xmlns:a16="http://schemas.microsoft.com/office/drawing/2014/main" id="{882E6C50-C9F1-204F-9954-3A2E9FD467C3}"/>
              </a:ext>
            </a:extLst>
          </p:cNvPr>
          <p:cNvSpPr txBox="1"/>
          <p:nvPr/>
        </p:nvSpPr>
        <p:spPr>
          <a:xfrm>
            <a:off x="5996706" y="1832562"/>
            <a:ext cx="4778450" cy="646331"/>
          </a:xfrm>
          <a:prstGeom prst="rect">
            <a:avLst/>
          </a:prstGeom>
          <a:noFill/>
        </p:spPr>
        <p:txBody>
          <a:bodyPr wrap="square" rtlCol="0">
            <a:spAutoFit/>
          </a:bodyPr>
          <a:lstStyle/>
          <a:p>
            <a:pPr algn="ctr"/>
            <a:r>
              <a:rPr lang="en-US" sz="1800" dirty="0">
                <a:hlinkClick r:id="rId6"/>
              </a:rPr>
              <a:t>griffithlab.org</a:t>
            </a:r>
            <a:endParaRPr lang="en-US" sz="1800" dirty="0"/>
          </a:p>
          <a:p>
            <a:pPr algn="ctr"/>
            <a:r>
              <a:rPr lang="en-US" sz="1800" b="1" dirty="0">
                <a:hlinkClick r:id="rId7"/>
              </a:rPr>
              <a:t>rnabio.org</a:t>
            </a:r>
            <a:r>
              <a:rPr lang="en-US" sz="1800" b="1" dirty="0"/>
              <a:t> </a:t>
            </a:r>
            <a:r>
              <a:rPr lang="en-US" sz="1800" dirty="0"/>
              <a:t>  </a:t>
            </a:r>
            <a:r>
              <a:rPr lang="en-US" sz="1800" dirty="0">
                <a:hlinkClick r:id="rId8"/>
              </a:rPr>
              <a:t>genviz.org</a:t>
            </a:r>
            <a:r>
              <a:rPr lang="en-US" sz="1800" dirty="0"/>
              <a:t>   </a:t>
            </a:r>
            <a:r>
              <a:rPr lang="en-US" sz="1800" dirty="0">
                <a:hlinkClick r:id="rId9"/>
              </a:rPr>
              <a:t>pmbio.org</a:t>
            </a:r>
            <a:r>
              <a:rPr lang="en-US" sz="1800" dirty="0"/>
              <a:t>   </a:t>
            </a:r>
          </a:p>
        </p:txBody>
      </p:sp>
      <p:pic>
        <p:nvPicPr>
          <p:cNvPr id="20" name="Picture 19">
            <a:extLst>
              <a:ext uri="{FF2B5EF4-FFF2-40B4-BE49-F238E27FC236}">
                <a16:creationId xmlns:a16="http://schemas.microsoft.com/office/drawing/2014/main" id="{BD647F2E-2160-114E-B90D-D382568A25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8895" y="5299820"/>
            <a:ext cx="3534528" cy="1095978"/>
          </a:xfrm>
          <a:prstGeom prst="rect">
            <a:avLst/>
          </a:prstGeom>
        </p:spPr>
      </p:pic>
      <p:sp>
        <p:nvSpPr>
          <p:cNvPr id="25" name="TextBox 24">
            <a:extLst>
              <a:ext uri="{FF2B5EF4-FFF2-40B4-BE49-F238E27FC236}">
                <a16:creationId xmlns:a16="http://schemas.microsoft.com/office/drawing/2014/main" id="{FD3FC6C2-5836-FA4C-8674-B0714994DC9A}"/>
              </a:ext>
            </a:extLst>
          </p:cNvPr>
          <p:cNvSpPr txBox="1"/>
          <p:nvPr/>
        </p:nvSpPr>
        <p:spPr>
          <a:xfrm>
            <a:off x="1008714" y="4826769"/>
            <a:ext cx="2664296" cy="461665"/>
          </a:xfrm>
          <a:prstGeom prst="rect">
            <a:avLst/>
          </a:prstGeom>
          <a:noFill/>
        </p:spPr>
        <p:txBody>
          <a:bodyPr wrap="square" rtlCol="0">
            <a:spAutoFit/>
          </a:bodyPr>
          <a:lstStyle/>
          <a:p>
            <a:pPr algn="ctr"/>
            <a:r>
              <a:rPr lang="en-US" sz="1200" dirty="0" err="1"/>
              <a:t>Kelsy</a:t>
            </a:r>
            <a:r>
              <a:rPr lang="en-US" sz="1200" dirty="0"/>
              <a:t> </a:t>
            </a:r>
            <a:r>
              <a:rPr lang="en-US" sz="1200" dirty="0" err="1"/>
              <a:t>Cotto</a:t>
            </a:r>
            <a:endParaRPr lang="en-US" sz="1200" dirty="0"/>
          </a:p>
          <a:p>
            <a:pPr algn="ctr"/>
            <a:r>
              <a:rPr lang="en-US" sz="1200" dirty="0"/>
              <a:t>Computational Biologist</a:t>
            </a:r>
          </a:p>
        </p:txBody>
      </p:sp>
      <p:sp>
        <p:nvSpPr>
          <p:cNvPr id="26" name="TextBox 25">
            <a:extLst>
              <a:ext uri="{FF2B5EF4-FFF2-40B4-BE49-F238E27FC236}">
                <a16:creationId xmlns:a16="http://schemas.microsoft.com/office/drawing/2014/main" id="{C7600DE0-9769-C249-AD8F-BE2A0B8682A9}"/>
              </a:ext>
            </a:extLst>
          </p:cNvPr>
          <p:cNvSpPr txBox="1"/>
          <p:nvPr/>
        </p:nvSpPr>
        <p:spPr>
          <a:xfrm>
            <a:off x="4868345" y="4853163"/>
            <a:ext cx="1411559" cy="646331"/>
          </a:xfrm>
          <a:prstGeom prst="rect">
            <a:avLst/>
          </a:prstGeom>
          <a:noFill/>
        </p:spPr>
        <p:txBody>
          <a:bodyPr wrap="square" rtlCol="0">
            <a:spAutoFit/>
          </a:bodyPr>
          <a:lstStyle/>
          <a:p>
            <a:pPr algn="ctr"/>
            <a:r>
              <a:rPr lang="en-US" sz="1200" dirty="0"/>
              <a:t>Zach Skidmore</a:t>
            </a:r>
          </a:p>
          <a:p>
            <a:pPr algn="ctr"/>
            <a:r>
              <a:rPr lang="en-US" sz="1200" dirty="0"/>
              <a:t>Senior Quantitative Scientist</a:t>
            </a:r>
          </a:p>
        </p:txBody>
      </p:sp>
      <p:sp>
        <p:nvSpPr>
          <p:cNvPr id="7" name="TextBox 6">
            <a:extLst>
              <a:ext uri="{FF2B5EF4-FFF2-40B4-BE49-F238E27FC236}">
                <a16:creationId xmlns:a16="http://schemas.microsoft.com/office/drawing/2014/main" id="{BEFEF245-F8B1-85D4-42AA-EDC6D09AFE6E}"/>
              </a:ext>
            </a:extLst>
          </p:cNvPr>
          <p:cNvSpPr txBox="1"/>
          <p:nvPr/>
        </p:nvSpPr>
        <p:spPr>
          <a:xfrm>
            <a:off x="5757632" y="4853163"/>
            <a:ext cx="2664296" cy="461665"/>
          </a:xfrm>
          <a:prstGeom prst="rect">
            <a:avLst/>
          </a:prstGeom>
          <a:noFill/>
        </p:spPr>
        <p:txBody>
          <a:bodyPr wrap="square" rtlCol="0">
            <a:spAutoFit/>
          </a:bodyPr>
          <a:lstStyle/>
          <a:p>
            <a:pPr algn="ctr"/>
            <a:r>
              <a:rPr lang="en-US" sz="1200" dirty="0"/>
              <a:t>Kartik Singhal</a:t>
            </a:r>
          </a:p>
          <a:p>
            <a:pPr algn="ctr"/>
            <a:r>
              <a:rPr lang="en-US" sz="1200" dirty="0"/>
              <a:t>Graduate Student</a:t>
            </a:r>
          </a:p>
        </p:txBody>
      </p:sp>
      <p:pic>
        <p:nvPicPr>
          <p:cNvPr id="1030" name="Picture 6">
            <a:extLst>
              <a:ext uri="{FF2B5EF4-FFF2-40B4-BE49-F238E27FC236}">
                <a16:creationId xmlns:a16="http://schemas.microsoft.com/office/drawing/2014/main" id="{101BA2F3-C3E1-80CC-B008-EA9AE3F014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612" r="19502"/>
          <a:stretch>
            <a:fillRect/>
          </a:stretch>
        </p:blipFill>
        <p:spPr bwMode="auto">
          <a:xfrm>
            <a:off x="6540771" y="3566565"/>
            <a:ext cx="1011053" cy="1229171"/>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E0422BC-C198-A4B9-FDBD-22468247BA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3237" y="3533930"/>
            <a:ext cx="1228668" cy="1228668"/>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A person in a blue shirt and vest&#10;&#10;Description automatically generated">
            <a:extLst>
              <a:ext uri="{FF2B5EF4-FFF2-40B4-BE49-F238E27FC236}">
                <a16:creationId xmlns:a16="http://schemas.microsoft.com/office/drawing/2014/main" id="{F9A255CE-827D-35EC-C490-8FB59CB4AA23}"/>
              </a:ext>
            </a:extLst>
          </p:cNvPr>
          <p:cNvPicPr>
            <a:picLocks noChangeAspect="1"/>
          </p:cNvPicPr>
          <p:nvPr/>
        </p:nvPicPr>
        <p:blipFill>
          <a:blip r:embed="rId13"/>
          <a:srcRect l="9065" r="18289" b="17637"/>
          <a:stretch>
            <a:fillRect/>
          </a:stretch>
        </p:blipFill>
        <p:spPr>
          <a:xfrm>
            <a:off x="4992414" y="3552862"/>
            <a:ext cx="1160086" cy="1228668"/>
          </a:xfrm>
          <a:prstGeom prst="ellipse">
            <a:avLst/>
          </a:prstGeom>
          <a:effectLst>
            <a:outerShdw blurRad="50800" dist="38100" dir="2700000" algn="tl" rotWithShape="0">
              <a:prstClr val="black">
                <a:alpha val="40000"/>
              </a:prstClr>
            </a:outerShdw>
          </a:effectLst>
        </p:spPr>
      </p:pic>
      <p:pic>
        <p:nvPicPr>
          <p:cNvPr id="1038" name="Picture 14">
            <a:extLst>
              <a:ext uri="{FF2B5EF4-FFF2-40B4-BE49-F238E27FC236}">
                <a16:creationId xmlns:a16="http://schemas.microsoft.com/office/drawing/2014/main" id="{694C2CE9-EDAB-4B28-30B0-3B3481431F9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33" t="-1" b="32496"/>
          <a:stretch>
            <a:fillRect/>
          </a:stretch>
        </p:blipFill>
        <p:spPr bwMode="auto">
          <a:xfrm>
            <a:off x="3530499" y="3576200"/>
            <a:ext cx="1099094" cy="122917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22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577"/>
            <a:ext cx="10515600" cy="768048"/>
          </a:xfrm>
        </p:spPr>
        <p:txBody>
          <a:bodyPr>
            <a:normAutofit/>
          </a:bodyPr>
          <a:lstStyle/>
          <a:p>
            <a:r>
              <a:rPr lang="en-US" b="1" dirty="0">
                <a:latin typeface="+mn-lt"/>
              </a:rPr>
              <a:t>Variant allele fraction (VAF) and coverage</a:t>
            </a:r>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1841500" y="956674"/>
            <a:ext cx="6783917" cy="4651633"/>
          </a:xfrm>
        </p:spPr>
      </p:pic>
      <p:sp>
        <p:nvSpPr>
          <p:cNvPr id="3" name="TextBox 2"/>
          <p:cNvSpPr txBox="1"/>
          <p:nvPr/>
        </p:nvSpPr>
        <p:spPr>
          <a:xfrm>
            <a:off x="1915583" y="25399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39" name="TextBox 38"/>
          <p:cNvSpPr txBox="1"/>
          <p:nvPr/>
        </p:nvSpPr>
        <p:spPr>
          <a:xfrm>
            <a:off x="1915583" y="41528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cxnSp>
        <p:nvCxnSpPr>
          <p:cNvPr id="6" name="Straight Connector 5"/>
          <p:cNvCxnSpPr>
            <a:cxnSpLocks/>
          </p:cNvCxnSpPr>
          <p:nvPr/>
        </p:nvCxnSpPr>
        <p:spPr>
          <a:xfrm>
            <a:off x="1841500" y="3449268"/>
            <a:ext cx="6744941" cy="18071"/>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064118" y="2546501"/>
            <a:ext cx="1709507" cy="369332"/>
          </a:xfrm>
          <a:prstGeom prst="rect">
            <a:avLst/>
          </a:prstGeom>
          <a:noFill/>
        </p:spPr>
        <p:txBody>
          <a:bodyPr wrap="none" rtlCol="0">
            <a:spAutoFit/>
          </a:bodyPr>
          <a:lstStyle/>
          <a:p>
            <a:r>
              <a:rPr lang="en-US" dirty="0"/>
              <a:t>VAF = 0/20 = 0%</a:t>
            </a:r>
          </a:p>
        </p:txBody>
      </p:sp>
      <p:sp>
        <p:nvSpPr>
          <p:cNvPr id="45" name="TextBox 44"/>
          <p:cNvSpPr txBox="1"/>
          <p:nvPr/>
        </p:nvSpPr>
        <p:spPr>
          <a:xfrm>
            <a:off x="9227007" y="871169"/>
            <a:ext cx="2875146" cy="338554"/>
          </a:xfrm>
          <a:prstGeom prst="rect">
            <a:avLst/>
          </a:prstGeom>
          <a:noFill/>
        </p:spPr>
        <p:txBody>
          <a:bodyPr wrap="none" rtlCol="0">
            <a:spAutoFit/>
          </a:bodyPr>
          <a:lstStyle/>
          <a:p>
            <a:r>
              <a:rPr lang="en-US" sz="1600" dirty="0"/>
              <a:t>VAF = Variant reads / Total reads</a:t>
            </a:r>
          </a:p>
        </p:txBody>
      </p:sp>
      <p:sp>
        <p:nvSpPr>
          <p:cNvPr id="46" name="TextBox 45"/>
          <p:cNvSpPr txBox="1"/>
          <p:nvPr/>
        </p:nvSpPr>
        <p:spPr>
          <a:xfrm>
            <a:off x="9064117" y="4164925"/>
            <a:ext cx="1943545" cy="369332"/>
          </a:xfrm>
          <a:prstGeom prst="rect">
            <a:avLst/>
          </a:prstGeom>
          <a:noFill/>
        </p:spPr>
        <p:txBody>
          <a:bodyPr wrap="none" rtlCol="0">
            <a:spAutoFit/>
          </a:bodyPr>
          <a:lstStyle/>
          <a:p>
            <a:r>
              <a:rPr lang="en-US" dirty="0"/>
              <a:t>VAF = 14/20 = 70%</a:t>
            </a:r>
          </a:p>
        </p:txBody>
      </p:sp>
      <p:sp>
        <p:nvSpPr>
          <p:cNvPr id="12" name="TextBox 11"/>
          <p:cNvSpPr txBox="1"/>
          <p:nvPr/>
        </p:nvSpPr>
        <p:spPr>
          <a:xfrm>
            <a:off x="1791684" y="5617164"/>
            <a:ext cx="8190517" cy="738664"/>
          </a:xfrm>
          <a:prstGeom prst="rect">
            <a:avLst/>
          </a:prstGeom>
          <a:noFill/>
        </p:spPr>
        <p:txBody>
          <a:bodyPr wrap="square" rtlCol="0">
            <a:spAutoFit/>
          </a:bodyPr>
          <a:lstStyle/>
          <a:p>
            <a:r>
              <a:rPr lang="en-US" sz="1400" dirty="0"/>
              <a:t>Recall that we have two copies of our genome (2n). Mutations are typically in one copy.  A heterozygous variant (one copy) is expected to have VAF = 50%.  Often not true due to sample purity, tumor heterogeneity, sampling error, alignment issues, copy number variation, etc. </a:t>
            </a:r>
          </a:p>
        </p:txBody>
      </p:sp>
      <p:sp>
        <p:nvSpPr>
          <p:cNvPr id="14" name="TextBox 13"/>
          <p:cNvSpPr txBox="1"/>
          <p:nvPr/>
        </p:nvSpPr>
        <p:spPr>
          <a:xfrm>
            <a:off x="8889243" y="1619726"/>
            <a:ext cx="1870116" cy="369332"/>
          </a:xfrm>
          <a:prstGeom prst="rect">
            <a:avLst/>
          </a:prstGeom>
          <a:noFill/>
        </p:spPr>
        <p:txBody>
          <a:bodyPr wrap="square" rtlCol="0">
            <a:spAutoFit/>
          </a:bodyPr>
          <a:lstStyle/>
          <a:p>
            <a:pPr algn="ctr"/>
            <a:r>
              <a:rPr lang="en-US" dirty="0"/>
              <a:t>Coverage track</a:t>
            </a:r>
          </a:p>
        </p:txBody>
      </p:sp>
      <p:cxnSp>
        <p:nvCxnSpPr>
          <p:cNvPr id="15" name="Straight Arrow Connector 14"/>
          <p:cNvCxnSpPr>
            <a:cxnSpLocks/>
            <a:stCxn id="14" idx="1"/>
          </p:cNvCxnSpPr>
          <p:nvPr/>
        </p:nvCxnSpPr>
        <p:spPr>
          <a:xfrm flipH="1">
            <a:off x="8586441" y="1804392"/>
            <a:ext cx="302802" cy="1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027687" y="4875658"/>
            <a:ext cx="2000932" cy="369332"/>
          </a:xfrm>
          <a:prstGeom prst="rect">
            <a:avLst/>
          </a:prstGeom>
          <a:noFill/>
        </p:spPr>
        <p:txBody>
          <a:bodyPr wrap="none" rtlCol="0">
            <a:spAutoFit/>
          </a:bodyPr>
          <a:lstStyle/>
          <a:p>
            <a:r>
              <a:rPr lang="en-US" dirty="0"/>
              <a:t>Total coverage=20X</a:t>
            </a:r>
          </a:p>
        </p:txBody>
      </p:sp>
    </p:spTree>
    <p:extLst>
      <p:ext uri="{BB962C8B-B14F-4D97-AF65-F5344CB8AC3E}">
        <p14:creationId xmlns:p14="http://schemas.microsoft.com/office/powerpoint/2010/main" val="1660408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32"/>
            <a:ext cx="12192000" cy="699400"/>
          </a:xfrm>
        </p:spPr>
        <p:txBody>
          <a:bodyPr>
            <a:normAutofit/>
          </a:bodyPr>
          <a:lstStyle/>
          <a:p>
            <a:pPr algn="ctr"/>
            <a:r>
              <a:rPr lang="en-US" sz="3600" b="1" dirty="0">
                <a:latin typeface="+mn-lt"/>
              </a:rPr>
              <a:t>Both somatic and germline variants are important</a:t>
            </a:r>
          </a:p>
        </p:txBody>
      </p:sp>
      <p:sp>
        <p:nvSpPr>
          <p:cNvPr id="4" name="Content Placeholder 3"/>
          <p:cNvSpPr>
            <a:spLocks noGrp="1"/>
          </p:cNvSpPr>
          <p:nvPr>
            <p:ph sz="half" idx="1"/>
          </p:nvPr>
        </p:nvSpPr>
        <p:spPr>
          <a:xfrm>
            <a:off x="5982055" y="907396"/>
            <a:ext cx="4197112" cy="2155429"/>
          </a:xfrm>
        </p:spPr>
        <p:txBody>
          <a:bodyPr>
            <a:normAutofit/>
          </a:bodyPr>
          <a:lstStyle/>
          <a:p>
            <a:r>
              <a:rPr lang="en-US" sz="1800" dirty="0"/>
              <a:t>Somatic variants</a:t>
            </a:r>
          </a:p>
          <a:p>
            <a:pPr lvl="1"/>
            <a:r>
              <a:rPr lang="en-US" sz="1600" dirty="0"/>
              <a:t>Occur in non-</a:t>
            </a:r>
            <a:r>
              <a:rPr lang="en-US" sz="1600" dirty="0" err="1"/>
              <a:t>germline</a:t>
            </a:r>
            <a:r>
              <a:rPr lang="en-US" sz="1600" dirty="0"/>
              <a:t> tissues</a:t>
            </a:r>
          </a:p>
          <a:p>
            <a:pPr lvl="2"/>
            <a:r>
              <a:rPr lang="en-US" sz="1600" dirty="0"/>
              <a:t>Only tumor cells</a:t>
            </a:r>
          </a:p>
          <a:p>
            <a:pPr lvl="1"/>
            <a:r>
              <a:rPr lang="en-US" sz="1600" dirty="0"/>
              <a:t>Non-heritable</a:t>
            </a:r>
          </a:p>
          <a:p>
            <a:pPr lvl="1"/>
            <a:r>
              <a:rPr lang="en-US" sz="1600" dirty="0"/>
              <a:t>Cause of sporadic cancers</a:t>
            </a:r>
          </a:p>
        </p:txBody>
      </p:sp>
      <p:sp>
        <p:nvSpPr>
          <p:cNvPr id="5" name="Content Placeholder 4"/>
          <p:cNvSpPr>
            <a:spLocks noGrp="1"/>
          </p:cNvSpPr>
          <p:nvPr>
            <p:ph sz="half" idx="2"/>
          </p:nvPr>
        </p:nvSpPr>
        <p:spPr>
          <a:xfrm>
            <a:off x="2299827" y="907396"/>
            <a:ext cx="4050688" cy="2155429"/>
          </a:xfrm>
        </p:spPr>
        <p:txBody>
          <a:bodyPr>
            <a:normAutofit/>
          </a:bodyPr>
          <a:lstStyle/>
          <a:p>
            <a:r>
              <a:rPr lang="en-US" sz="1800" dirty="0"/>
              <a:t>Germline variants</a:t>
            </a:r>
          </a:p>
          <a:p>
            <a:pPr lvl="1"/>
            <a:r>
              <a:rPr lang="en-US" sz="1600" dirty="0"/>
              <a:t>Present in egg or sperm</a:t>
            </a:r>
          </a:p>
          <a:p>
            <a:pPr lvl="2"/>
            <a:r>
              <a:rPr lang="en-US" sz="1600" dirty="0"/>
              <a:t>All cells of affected offspring</a:t>
            </a:r>
          </a:p>
          <a:p>
            <a:pPr lvl="1"/>
            <a:r>
              <a:rPr lang="en-US" sz="1600" dirty="0"/>
              <a:t>Heritable</a:t>
            </a:r>
          </a:p>
          <a:p>
            <a:pPr lvl="1"/>
            <a:r>
              <a:rPr lang="en-US" sz="1600" dirty="0"/>
              <a:t>Cause of familial cancers</a:t>
            </a:r>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022" y="2569965"/>
            <a:ext cx="7044423" cy="3402280"/>
          </a:xfrm>
          <a:prstGeom prst="rect">
            <a:avLst/>
          </a:prstGeom>
        </p:spPr>
      </p:pic>
      <p:cxnSp>
        <p:nvCxnSpPr>
          <p:cNvPr id="8" name="Straight Arrow Connector 7"/>
          <p:cNvCxnSpPr/>
          <p:nvPr/>
        </p:nvCxnSpPr>
        <p:spPr>
          <a:xfrm flipV="1">
            <a:off x="3889632"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133689"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22673" y="5932007"/>
            <a:ext cx="1053494" cy="369332"/>
          </a:xfrm>
          <a:prstGeom prst="rect">
            <a:avLst/>
          </a:prstGeom>
          <a:noFill/>
        </p:spPr>
        <p:txBody>
          <a:bodyPr wrap="none" rtlCol="0">
            <a:spAutoFit/>
          </a:bodyPr>
          <a:lstStyle/>
          <a:p>
            <a:r>
              <a:rPr lang="en-US" dirty="0" err="1"/>
              <a:t>Germline</a:t>
            </a:r>
            <a:endParaRPr lang="en-US" dirty="0"/>
          </a:p>
        </p:txBody>
      </p:sp>
      <p:sp>
        <p:nvSpPr>
          <p:cNvPr id="11" name="TextBox 10"/>
          <p:cNvSpPr txBox="1"/>
          <p:nvPr/>
        </p:nvSpPr>
        <p:spPr>
          <a:xfrm>
            <a:off x="5633129" y="5932007"/>
            <a:ext cx="932756" cy="369332"/>
          </a:xfrm>
          <a:prstGeom prst="rect">
            <a:avLst/>
          </a:prstGeom>
          <a:noFill/>
        </p:spPr>
        <p:txBody>
          <a:bodyPr wrap="none" rtlCol="0">
            <a:spAutoFit/>
          </a:bodyPr>
          <a:lstStyle/>
          <a:p>
            <a:r>
              <a:rPr lang="en-US" dirty="0"/>
              <a:t>Somatic</a:t>
            </a:r>
          </a:p>
        </p:txBody>
      </p:sp>
      <p:sp>
        <p:nvSpPr>
          <p:cNvPr id="13" name="TextBox 12"/>
          <p:cNvSpPr txBox="1"/>
          <p:nvPr/>
        </p:nvSpPr>
        <p:spPr>
          <a:xfrm>
            <a:off x="1849116" y="32973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4" name="TextBox 13"/>
          <p:cNvSpPr txBox="1"/>
          <p:nvPr/>
        </p:nvSpPr>
        <p:spPr>
          <a:xfrm>
            <a:off x="1849116" y="49102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155345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descr="Gains_chr12.jpeg">
            <a:extLst>
              <a:ext uri="{FF2B5EF4-FFF2-40B4-BE49-F238E27FC236}">
                <a16:creationId xmlns:a16="http://schemas.microsoft.com/office/drawing/2014/main" id="{BD8AC79A-BE93-4026-4845-22EB19AFB6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95" b="1656"/>
          <a:stretch/>
        </p:blipFill>
        <p:spPr>
          <a:xfrm>
            <a:off x="759056" y="1091822"/>
            <a:ext cx="10556263" cy="4981432"/>
          </a:xfrm>
        </p:spPr>
      </p:pic>
      <p:sp>
        <p:nvSpPr>
          <p:cNvPr id="2" name="Title 1"/>
          <p:cNvSpPr>
            <a:spLocks noGrp="1"/>
          </p:cNvSpPr>
          <p:nvPr>
            <p:ph type="title"/>
          </p:nvPr>
        </p:nvSpPr>
        <p:spPr>
          <a:xfrm>
            <a:off x="508000" y="137465"/>
            <a:ext cx="11277600" cy="609601"/>
          </a:xfrm>
        </p:spPr>
        <p:txBody>
          <a:bodyPr>
            <a:noAutofit/>
          </a:bodyPr>
          <a:lstStyle/>
          <a:p>
            <a:pPr algn="ctr"/>
            <a:r>
              <a:rPr lang="en-US" sz="2667" b="1" dirty="0">
                <a:latin typeface="+mn-lt"/>
              </a:rPr>
              <a:t>Copy number variants (CNVs) appear as deviations from in alignment “depth” or “coverage”</a:t>
            </a:r>
          </a:p>
        </p:txBody>
      </p:sp>
      <p:sp>
        <p:nvSpPr>
          <p:cNvPr id="5" name="TextBox 4"/>
          <p:cNvSpPr txBox="1"/>
          <p:nvPr/>
        </p:nvSpPr>
        <p:spPr>
          <a:xfrm>
            <a:off x="4955276" y="2685404"/>
            <a:ext cx="51315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953148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81"/>
            <a:ext cx="12192000" cy="1065021"/>
          </a:xfrm>
        </p:spPr>
        <p:txBody>
          <a:bodyPr>
            <a:noAutofit/>
          </a:bodyPr>
          <a:lstStyle/>
          <a:p>
            <a:pPr algn="ctr"/>
            <a:r>
              <a:rPr lang="en-US" sz="2800" b="1" dirty="0">
                <a:latin typeface="+mn-lt"/>
              </a:rPr>
              <a:t>Structural variants (SVs) can be identified using a combination of coverage and discordant read alignments</a:t>
            </a:r>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3329838" y="1150989"/>
            <a:ext cx="979755" cy="400110"/>
          </a:xfrm>
          <a:prstGeom prst="rect">
            <a:avLst/>
          </a:prstGeom>
          <a:noFill/>
        </p:spPr>
        <p:txBody>
          <a:bodyPr wrap="none" rtlCol="0">
            <a:spAutoFit/>
          </a:bodyPr>
          <a:lstStyle/>
          <a:p>
            <a:r>
              <a:rPr lang="en-US" sz="2000" b="1" dirty="0"/>
              <a:t>Normal</a:t>
            </a:r>
          </a:p>
        </p:txBody>
      </p:sp>
      <p:sp>
        <p:nvSpPr>
          <p:cNvPr id="10" name="TextBox 9"/>
          <p:cNvSpPr txBox="1"/>
          <p:nvPr/>
        </p:nvSpPr>
        <p:spPr>
          <a:xfrm>
            <a:off x="7788410" y="1150989"/>
            <a:ext cx="873637" cy="400110"/>
          </a:xfrm>
          <a:prstGeom prst="rect">
            <a:avLst/>
          </a:prstGeom>
          <a:noFill/>
        </p:spPr>
        <p:txBody>
          <a:bodyPr wrap="none" rtlCol="0">
            <a:spAutoFit/>
          </a:bodyPr>
          <a:lstStyle/>
          <a:p>
            <a:r>
              <a:rPr lang="en-US" sz="2000" b="1" dirty="0"/>
              <a:t>Tumor</a:t>
            </a:r>
          </a:p>
        </p:txBody>
      </p:sp>
      <p:sp>
        <p:nvSpPr>
          <p:cNvPr id="11" name="TextBox 10"/>
          <p:cNvSpPr txBox="1"/>
          <p:nvPr/>
        </p:nvSpPr>
        <p:spPr>
          <a:xfrm>
            <a:off x="1920883" y="1650820"/>
            <a:ext cx="1054776" cy="369332"/>
          </a:xfrm>
          <a:prstGeom prst="rect">
            <a:avLst/>
          </a:prstGeom>
          <a:noFill/>
        </p:spPr>
        <p:txBody>
          <a:bodyPr wrap="none" rtlCol="0">
            <a:spAutoFit/>
          </a:bodyPr>
          <a:lstStyle/>
          <a:p>
            <a:r>
              <a:rPr lang="en-US" dirty="0"/>
              <a:t>Coverage</a:t>
            </a:r>
          </a:p>
        </p:txBody>
      </p:sp>
      <p:sp>
        <p:nvSpPr>
          <p:cNvPr id="12" name="TextBox 11"/>
          <p:cNvSpPr txBox="1"/>
          <p:nvPr/>
        </p:nvSpPr>
        <p:spPr>
          <a:xfrm>
            <a:off x="6849535" y="5238632"/>
            <a:ext cx="2458750" cy="369332"/>
          </a:xfrm>
          <a:prstGeom prst="rect">
            <a:avLst/>
          </a:prstGeom>
          <a:noFill/>
        </p:spPr>
        <p:txBody>
          <a:bodyPr wrap="none" rtlCol="0">
            <a:spAutoFit/>
          </a:bodyPr>
          <a:lstStyle/>
          <a:p>
            <a:r>
              <a:rPr lang="en-US" dirty="0"/>
              <a:t>Discordant read support</a:t>
            </a:r>
          </a:p>
        </p:txBody>
      </p:sp>
      <p:sp>
        <p:nvSpPr>
          <p:cNvPr id="14" name="TextBox 13"/>
          <p:cNvSpPr txBox="1"/>
          <p:nvPr/>
        </p:nvSpPr>
        <p:spPr>
          <a:xfrm>
            <a:off x="1029272" y="5970478"/>
            <a:ext cx="10515600" cy="369332"/>
          </a:xfrm>
          <a:prstGeom prst="rect">
            <a:avLst/>
          </a:prstGeom>
          <a:noFill/>
        </p:spPr>
        <p:txBody>
          <a:bodyPr wrap="square" rtlCol="0">
            <a:spAutoFit/>
          </a:bodyPr>
          <a:lstStyle/>
          <a:p>
            <a:r>
              <a:rPr lang="en-US" dirty="0"/>
              <a:t>A Chr1-Chr10 (TBX19-SUFU) unbalanced translocation identified in an adult acute lymphocytic leukemia.</a:t>
            </a:r>
          </a:p>
        </p:txBody>
      </p:sp>
      <p:sp>
        <p:nvSpPr>
          <p:cNvPr id="13" name="TextBox 12"/>
          <p:cNvSpPr txBox="1"/>
          <p:nvPr/>
        </p:nvSpPr>
        <p:spPr>
          <a:xfrm>
            <a:off x="6280376" y="1650820"/>
            <a:ext cx="1054776" cy="369332"/>
          </a:xfrm>
          <a:prstGeom prst="rect">
            <a:avLst/>
          </a:prstGeom>
          <a:noFill/>
        </p:spPr>
        <p:txBody>
          <a:bodyPr wrap="none" rtlCol="0">
            <a:spAutoFit/>
          </a:bodyPr>
          <a:lstStyle/>
          <a:p>
            <a:r>
              <a:rPr lang="en-US" dirty="0"/>
              <a:t>Coverage</a:t>
            </a:r>
          </a:p>
        </p:txBody>
      </p:sp>
      <p:sp>
        <p:nvSpPr>
          <p:cNvPr id="16" name="TextBox 15"/>
          <p:cNvSpPr txBox="1"/>
          <p:nvPr/>
        </p:nvSpPr>
        <p:spPr>
          <a:xfrm>
            <a:off x="2522862" y="5238632"/>
            <a:ext cx="2458750" cy="369332"/>
          </a:xfrm>
          <a:prstGeom prst="rect">
            <a:avLst/>
          </a:prstGeom>
          <a:noFill/>
        </p:spPr>
        <p:txBody>
          <a:bodyPr wrap="none" rtlCol="0">
            <a:spAutoFit/>
          </a:bodyPr>
          <a:lstStyle/>
          <a:p>
            <a:r>
              <a:rPr lang="en-US" dirty="0"/>
              <a:t>Discordant read support</a:t>
            </a:r>
          </a:p>
        </p:txBody>
      </p:sp>
      <p:sp>
        <p:nvSpPr>
          <p:cNvPr id="17" name="TextBox 16"/>
          <p:cNvSpPr txBox="1"/>
          <p:nvPr/>
        </p:nvSpPr>
        <p:spPr>
          <a:xfrm>
            <a:off x="1753243" y="3854641"/>
            <a:ext cx="627095" cy="369332"/>
          </a:xfrm>
          <a:prstGeom prst="rect">
            <a:avLst/>
          </a:prstGeom>
          <a:noFill/>
        </p:spPr>
        <p:txBody>
          <a:bodyPr wrap="none" rtlCol="0">
            <a:spAutoFit/>
          </a:bodyPr>
          <a:lstStyle/>
          <a:p>
            <a:r>
              <a:rPr lang="en-US" dirty="0"/>
              <a:t>Chr1</a:t>
            </a:r>
          </a:p>
        </p:txBody>
      </p:sp>
      <p:sp>
        <p:nvSpPr>
          <p:cNvPr id="18" name="TextBox 17"/>
          <p:cNvSpPr txBox="1"/>
          <p:nvPr/>
        </p:nvSpPr>
        <p:spPr>
          <a:xfrm>
            <a:off x="1692717" y="4620359"/>
            <a:ext cx="744114" cy="369332"/>
          </a:xfrm>
          <a:prstGeom prst="rect">
            <a:avLst/>
          </a:prstGeom>
          <a:noFill/>
        </p:spPr>
        <p:txBody>
          <a:bodyPr wrap="none" rtlCol="0">
            <a:spAutoFit/>
          </a:bodyPr>
          <a:lstStyle/>
          <a:p>
            <a:r>
              <a:rPr lang="en-US" dirty="0"/>
              <a:t>Chr10</a:t>
            </a:r>
          </a:p>
        </p:txBody>
      </p:sp>
      <p:sp>
        <p:nvSpPr>
          <p:cNvPr id="19" name="TextBox 18"/>
          <p:cNvSpPr txBox="1"/>
          <p:nvPr/>
        </p:nvSpPr>
        <p:spPr>
          <a:xfrm rot="16200000">
            <a:off x="418854" y="2768658"/>
            <a:ext cx="530915" cy="307777"/>
          </a:xfrm>
          <a:prstGeom prst="rect">
            <a:avLst/>
          </a:prstGeom>
          <a:solidFill>
            <a:schemeClr val="bg1"/>
          </a:solidFill>
        </p:spPr>
        <p:txBody>
          <a:bodyPr wrap="none" rtlCol="0">
            <a:spAutoFit/>
          </a:bodyPr>
          <a:lstStyle/>
          <a:p>
            <a:r>
              <a:rPr lang="en-US" sz="1400" b="1" dirty="0"/>
              <a:t>Chr1</a:t>
            </a:r>
          </a:p>
        </p:txBody>
      </p:sp>
      <p:sp>
        <p:nvSpPr>
          <p:cNvPr id="20" name="TextBox 19"/>
          <p:cNvSpPr txBox="1"/>
          <p:nvPr/>
        </p:nvSpPr>
        <p:spPr>
          <a:xfrm rot="16200000">
            <a:off x="374657" y="3482522"/>
            <a:ext cx="622286" cy="307777"/>
          </a:xfrm>
          <a:prstGeom prst="rect">
            <a:avLst/>
          </a:prstGeom>
          <a:solidFill>
            <a:schemeClr val="bg1"/>
          </a:solidFill>
        </p:spPr>
        <p:txBody>
          <a:bodyPr wrap="none" rtlCol="0">
            <a:spAutoFit/>
          </a:bodyPr>
          <a:lstStyle/>
          <a:p>
            <a:r>
              <a:rPr lang="en-US" sz="1400" b="1" dirty="0"/>
              <a:t>Chr10</a:t>
            </a:r>
          </a:p>
        </p:txBody>
      </p:sp>
    </p:spTree>
    <p:extLst>
      <p:ext uri="{BB962C8B-B14F-4D97-AF65-F5344CB8AC3E}">
        <p14:creationId xmlns:p14="http://schemas.microsoft.com/office/powerpoint/2010/main" val="15605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76200" y="0"/>
            <a:ext cx="11988421" cy="838200"/>
          </a:xfrm>
          <a:noFill/>
        </p:spPr>
        <p:txBody>
          <a:bodyPr>
            <a:normAutofit fontScale="90000"/>
          </a:bodyPr>
          <a:lstStyle/>
          <a:p>
            <a:pPr algn="ctr"/>
            <a:r>
              <a:rPr lang="en-US" sz="2800" b="1" dirty="0">
                <a:latin typeface="+mn-lt"/>
              </a:rPr>
              <a:t>Expressed gene fusions can be identified by discordant read alignments spanning known exons from RNA-</a:t>
            </a:r>
            <a:r>
              <a:rPr lang="en-US" sz="2800" b="1" dirty="0" err="1">
                <a:latin typeface="+mn-lt"/>
              </a:rPr>
              <a:t>seq</a:t>
            </a:r>
            <a:r>
              <a:rPr lang="en-US" sz="2800" b="1" dirty="0">
                <a:latin typeface="+mn-lt"/>
              </a:rPr>
              <a:t> data</a:t>
            </a:r>
            <a:r>
              <a:rPr lang="en-US" sz="2800" b="1" i="1" dirty="0">
                <a:latin typeface="+mn-lt"/>
              </a:rPr>
              <a:t> </a:t>
            </a:r>
          </a:p>
        </p:txBody>
      </p:sp>
      <p:sp>
        <p:nvSpPr>
          <p:cNvPr id="17" name="Text Box 17"/>
          <p:cNvSpPr txBox="1">
            <a:spLocks noChangeArrowheads="1"/>
          </p:cNvSpPr>
          <p:nvPr/>
        </p:nvSpPr>
        <p:spPr bwMode="auto">
          <a:xfrm>
            <a:off x="7391400" y="4676775"/>
            <a:ext cx="2667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EP300 (NM_001429.3)</a:t>
            </a:r>
          </a:p>
        </p:txBody>
      </p:sp>
      <p:sp>
        <p:nvSpPr>
          <p:cNvPr id="36" name="Text Box 17"/>
          <p:cNvSpPr txBox="1">
            <a:spLocks noChangeArrowheads="1"/>
          </p:cNvSpPr>
          <p:nvPr/>
        </p:nvSpPr>
        <p:spPr bwMode="auto">
          <a:xfrm>
            <a:off x="2886075" y="4676776"/>
            <a:ext cx="23622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ZNF384 (NM_133476.4)</a:t>
            </a:r>
          </a:p>
        </p:txBody>
      </p:sp>
      <p:sp>
        <p:nvSpPr>
          <p:cNvPr id="38" name="Text Box 9"/>
          <p:cNvSpPr txBox="1">
            <a:spLocks noChangeArrowheads="1"/>
          </p:cNvSpPr>
          <p:nvPr/>
        </p:nvSpPr>
        <p:spPr bwMode="auto">
          <a:xfrm>
            <a:off x="34290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40" name="Text Box 9"/>
          <p:cNvSpPr txBox="1">
            <a:spLocks noChangeArrowheads="1"/>
          </p:cNvSpPr>
          <p:nvPr/>
        </p:nvSpPr>
        <p:spPr bwMode="auto">
          <a:xfrm>
            <a:off x="414972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42" name="Text Box 9"/>
          <p:cNvSpPr txBox="1">
            <a:spLocks noChangeArrowheads="1"/>
          </p:cNvSpPr>
          <p:nvPr/>
        </p:nvSpPr>
        <p:spPr bwMode="auto">
          <a:xfrm>
            <a:off x="4222751"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46" name="Text Box 9"/>
          <p:cNvSpPr txBox="1">
            <a:spLocks noChangeArrowheads="1"/>
          </p:cNvSpPr>
          <p:nvPr/>
        </p:nvSpPr>
        <p:spPr bwMode="auto">
          <a:xfrm>
            <a:off x="47244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sp>
        <p:nvSpPr>
          <p:cNvPr id="6" name="Rounded Rectangle 5"/>
          <p:cNvSpPr>
            <a:spLocks noChangeArrowheads="1"/>
          </p:cNvSpPr>
          <p:nvPr/>
        </p:nvSpPr>
        <p:spPr bwMode="auto">
          <a:xfrm>
            <a:off x="2724151"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3800476"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3648075" y="5229225"/>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7315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7772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7620000" y="5278439"/>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2657475" y="5591175"/>
            <a:ext cx="16764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12p13.31</a:t>
            </a:r>
          </a:p>
        </p:txBody>
      </p:sp>
      <p:sp>
        <p:nvSpPr>
          <p:cNvPr id="56" name="Text Box 17"/>
          <p:cNvSpPr txBox="1">
            <a:spLocks noChangeArrowheads="1"/>
          </p:cNvSpPr>
          <p:nvPr/>
        </p:nvSpPr>
        <p:spPr bwMode="auto">
          <a:xfrm>
            <a:off x="7620000" y="5578475"/>
            <a:ext cx="16764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22q13.2</a:t>
            </a:r>
          </a:p>
        </p:txBody>
      </p:sp>
      <p:sp>
        <p:nvSpPr>
          <p:cNvPr id="12324" name="Rectangle 48"/>
          <p:cNvSpPr>
            <a:spLocks noChangeArrowheads="1"/>
          </p:cNvSpPr>
          <p:nvPr/>
        </p:nvSpPr>
        <p:spPr bwMode="auto">
          <a:xfrm>
            <a:off x="2886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2057401"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2971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6629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8229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8153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5257800" y="1066800"/>
            <a:ext cx="1676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dirty="0">
                <a:latin typeface="Trebuchet MS"/>
                <a:ea typeface="ＭＳ Ｐゴシック" charset="0"/>
                <a:cs typeface="Trebuchet MS"/>
              </a:rPr>
              <a:t>EP300-ZNF384</a:t>
            </a:r>
            <a:endParaRPr lang="en-US" sz="1200" b="1" i="1" dirty="0">
              <a:latin typeface="Trebuchet MS"/>
              <a:ea typeface="ＭＳ Ｐゴシック" charset="0"/>
              <a:cs typeface="Trebuchet MS"/>
            </a:endParaRPr>
          </a:p>
        </p:txBody>
      </p:sp>
      <p:cxnSp>
        <p:nvCxnSpPr>
          <p:cNvPr id="129" name="Straight Connector 128"/>
          <p:cNvCxnSpPr/>
          <p:nvPr/>
        </p:nvCxnSpPr>
        <p:spPr bwMode="auto">
          <a:xfrm>
            <a:off x="1981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3276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2" name="Chevron 141"/>
          <p:cNvSpPr/>
          <p:nvPr/>
        </p:nvSpPr>
        <p:spPr bwMode="auto">
          <a:xfrm rot="10800000">
            <a:off x="40068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4" name="Chevron 143"/>
          <p:cNvSpPr/>
          <p:nvPr/>
        </p:nvSpPr>
        <p:spPr bwMode="auto">
          <a:xfrm rot="10800000">
            <a:off x="5267327"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6" name="Chevron 145"/>
          <p:cNvSpPr/>
          <p:nvPr/>
        </p:nvSpPr>
        <p:spPr bwMode="auto">
          <a:xfrm rot="10800000">
            <a:off x="5419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62" name="Chevron 161"/>
          <p:cNvSpPr/>
          <p:nvPr/>
        </p:nvSpPr>
        <p:spPr bwMode="auto">
          <a:xfrm rot="10800000">
            <a:off x="4572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95" name="Text Box 9"/>
          <p:cNvSpPr txBox="1">
            <a:spLocks noChangeArrowheads="1"/>
          </p:cNvSpPr>
          <p:nvPr/>
        </p:nvSpPr>
        <p:spPr bwMode="auto">
          <a:xfrm>
            <a:off x="79248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196" name="Text Box 9"/>
          <p:cNvSpPr txBox="1">
            <a:spLocks noChangeArrowheads="1"/>
          </p:cNvSpPr>
          <p:nvPr/>
        </p:nvSpPr>
        <p:spPr bwMode="auto">
          <a:xfrm>
            <a:off x="864552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197" name="Text Box 9"/>
          <p:cNvSpPr txBox="1">
            <a:spLocks noChangeArrowheads="1"/>
          </p:cNvSpPr>
          <p:nvPr/>
        </p:nvSpPr>
        <p:spPr bwMode="auto">
          <a:xfrm>
            <a:off x="8718551"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198" name="Text Box 9"/>
          <p:cNvSpPr txBox="1">
            <a:spLocks noChangeArrowheads="1"/>
          </p:cNvSpPr>
          <p:nvPr/>
        </p:nvSpPr>
        <p:spPr bwMode="auto">
          <a:xfrm>
            <a:off x="943927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cxnSp>
        <p:nvCxnSpPr>
          <p:cNvPr id="199" name="Straight Connector 198"/>
          <p:cNvCxnSpPr/>
          <p:nvPr/>
        </p:nvCxnSpPr>
        <p:spPr bwMode="auto">
          <a:xfrm>
            <a:off x="6629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6" name="Chevron 205"/>
          <p:cNvSpPr/>
          <p:nvPr/>
        </p:nvSpPr>
        <p:spPr bwMode="auto">
          <a:xfrm>
            <a:off x="7848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7" name="Chevron 206"/>
          <p:cNvSpPr/>
          <p:nvPr/>
        </p:nvSpPr>
        <p:spPr bwMode="auto">
          <a:xfrm rot="10800000">
            <a:off x="85026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8" name="Chevron 207"/>
          <p:cNvSpPr/>
          <p:nvPr/>
        </p:nvSpPr>
        <p:spPr bwMode="auto">
          <a:xfrm>
            <a:off x="9372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9" name="Chevron 208"/>
          <p:cNvSpPr/>
          <p:nvPr/>
        </p:nvSpPr>
        <p:spPr bwMode="auto">
          <a:xfrm rot="10800000">
            <a:off x="9982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11" name="Chevron 210"/>
          <p:cNvSpPr/>
          <p:nvPr/>
        </p:nvSpPr>
        <p:spPr bwMode="auto">
          <a:xfrm rot="21442005">
            <a:off x="9220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0" name="Text Box 9"/>
          <p:cNvSpPr txBox="1">
            <a:spLocks noChangeArrowheads="1"/>
          </p:cNvSpPr>
          <p:nvPr/>
        </p:nvSpPr>
        <p:spPr bwMode="auto">
          <a:xfrm>
            <a:off x="3810000" y="3733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1" name="Rectangle 8"/>
          <p:cNvSpPr>
            <a:spLocks noChangeArrowheads="1"/>
          </p:cNvSpPr>
          <p:nvPr/>
        </p:nvSpPr>
        <p:spPr bwMode="auto">
          <a:xfrm>
            <a:off x="3505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2" name="Text Box 9"/>
          <p:cNvSpPr txBox="1">
            <a:spLocks noChangeArrowheads="1"/>
          </p:cNvSpPr>
          <p:nvPr/>
        </p:nvSpPr>
        <p:spPr bwMode="auto">
          <a:xfrm>
            <a:off x="36576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3" name="Rectangle 8"/>
          <p:cNvSpPr>
            <a:spLocks noChangeArrowheads="1"/>
          </p:cNvSpPr>
          <p:nvPr/>
        </p:nvSpPr>
        <p:spPr bwMode="auto">
          <a:xfrm>
            <a:off x="4800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4" name="Text Box 9"/>
          <p:cNvSpPr txBox="1">
            <a:spLocks noChangeArrowheads="1"/>
          </p:cNvSpPr>
          <p:nvPr/>
        </p:nvSpPr>
        <p:spPr bwMode="auto">
          <a:xfrm>
            <a:off x="49530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6</a:t>
            </a:r>
            <a:endParaRPr lang="en-US" sz="1400" b="1" dirty="0">
              <a:solidFill>
                <a:schemeClr val="bg1"/>
              </a:solidFill>
              <a:latin typeface="Trebuchet MS" pitchFamily="34" charset="0"/>
            </a:endParaRPr>
          </a:p>
        </p:txBody>
      </p:sp>
      <p:sp>
        <p:nvSpPr>
          <p:cNvPr id="235" name="Chevron 234"/>
          <p:cNvSpPr/>
          <p:nvPr/>
        </p:nvSpPr>
        <p:spPr bwMode="auto">
          <a:xfrm rot="10800000">
            <a:off x="5791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8" name="Chevron 237"/>
          <p:cNvSpPr/>
          <p:nvPr/>
        </p:nvSpPr>
        <p:spPr bwMode="auto">
          <a:xfrm rot="10800000">
            <a:off x="2057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9" name="Rectangle 8"/>
          <p:cNvSpPr>
            <a:spLocks noChangeArrowheads="1"/>
          </p:cNvSpPr>
          <p:nvPr/>
        </p:nvSpPr>
        <p:spPr bwMode="auto">
          <a:xfrm>
            <a:off x="2209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0" name="Text Box 9"/>
          <p:cNvSpPr txBox="1">
            <a:spLocks noChangeArrowheads="1"/>
          </p:cNvSpPr>
          <p:nvPr/>
        </p:nvSpPr>
        <p:spPr bwMode="auto">
          <a:xfrm>
            <a:off x="23622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44" name="Text Box 9"/>
          <p:cNvSpPr txBox="1">
            <a:spLocks noChangeArrowheads="1"/>
          </p:cNvSpPr>
          <p:nvPr/>
        </p:nvSpPr>
        <p:spPr bwMode="auto">
          <a:xfrm>
            <a:off x="6781800" y="4114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5" name="Rectangle 8"/>
          <p:cNvSpPr>
            <a:spLocks noChangeArrowheads="1"/>
          </p:cNvSpPr>
          <p:nvPr/>
        </p:nvSpPr>
        <p:spPr bwMode="auto">
          <a:xfrm>
            <a:off x="6858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6" name="Text Box 9"/>
          <p:cNvSpPr txBox="1">
            <a:spLocks noChangeArrowheads="1"/>
          </p:cNvSpPr>
          <p:nvPr/>
        </p:nvSpPr>
        <p:spPr bwMode="auto">
          <a:xfrm>
            <a:off x="70104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7" name="Text Box 9"/>
          <p:cNvSpPr txBox="1">
            <a:spLocks noChangeArrowheads="1"/>
          </p:cNvSpPr>
          <p:nvPr/>
        </p:nvSpPr>
        <p:spPr bwMode="auto">
          <a:xfrm>
            <a:off x="8001000" y="4114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8" name="Rectangle 8"/>
          <p:cNvSpPr>
            <a:spLocks noChangeArrowheads="1"/>
          </p:cNvSpPr>
          <p:nvPr/>
        </p:nvSpPr>
        <p:spPr bwMode="auto">
          <a:xfrm>
            <a:off x="8001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9" name="Text Box 9"/>
          <p:cNvSpPr txBox="1">
            <a:spLocks noChangeArrowheads="1"/>
          </p:cNvSpPr>
          <p:nvPr/>
        </p:nvSpPr>
        <p:spPr bwMode="auto">
          <a:xfrm>
            <a:off x="81534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50" name="Text Box 9"/>
          <p:cNvSpPr txBox="1">
            <a:spLocks noChangeArrowheads="1"/>
          </p:cNvSpPr>
          <p:nvPr/>
        </p:nvSpPr>
        <p:spPr bwMode="auto">
          <a:xfrm>
            <a:off x="9144000" y="4114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51" name="Rectangle 8"/>
          <p:cNvSpPr>
            <a:spLocks noChangeArrowheads="1"/>
          </p:cNvSpPr>
          <p:nvPr/>
        </p:nvSpPr>
        <p:spPr bwMode="auto">
          <a:xfrm>
            <a:off x="914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52" name="Text Box 9"/>
          <p:cNvSpPr txBox="1">
            <a:spLocks noChangeArrowheads="1"/>
          </p:cNvSpPr>
          <p:nvPr/>
        </p:nvSpPr>
        <p:spPr bwMode="auto">
          <a:xfrm>
            <a:off x="92964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9</a:t>
            </a:r>
            <a:endParaRPr lang="en-US" sz="1400" b="1" dirty="0">
              <a:solidFill>
                <a:schemeClr val="bg1"/>
              </a:solidFill>
              <a:latin typeface="Trebuchet MS" pitchFamily="34" charset="0"/>
            </a:endParaRPr>
          </a:p>
        </p:txBody>
      </p:sp>
      <p:sp>
        <p:nvSpPr>
          <p:cNvPr id="253" name="Chevron 252"/>
          <p:cNvSpPr/>
          <p:nvPr/>
        </p:nvSpPr>
        <p:spPr bwMode="auto">
          <a:xfrm>
            <a:off x="899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4" name="Chevron 253"/>
          <p:cNvSpPr/>
          <p:nvPr/>
        </p:nvSpPr>
        <p:spPr bwMode="auto">
          <a:xfrm>
            <a:off x="6705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5" name="Chevron 254"/>
          <p:cNvSpPr/>
          <p:nvPr/>
        </p:nvSpPr>
        <p:spPr bwMode="auto">
          <a:xfrm>
            <a:off x="1013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65" name="Rectangle 8"/>
          <p:cNvSpPr>
            <a:spLocks noChangeArrowheads="1"/>
          </p:cNvSpPr>
          <p:nvPr/>
        </p:nvSpPr>
        <p:spPr bwMode="auto">
          <a:xfrm>
            <a:off x="5029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66" name="Text Box 9"/>
          <p:cNvSpPr txBox="1">
            <a:spLocks noChangeArrowheads="1"/>
          </p:cNvSpPr>
          <p:nvPr/>
        </p:nvSpPr>
        <p:spPr bwMode="auto">
          <a:xfrm>
            <a:off x="5181600" y="28956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78" name="Rectangle 8"/>
          <p:cNvSpPr>
            <a:spLocks noChangeArrowheads="1"/>
          </p:cNvSpPr>
          <p:nvPr/>
        </p:nvSpPr>
        <p:spPr bwMode="auto">
          <a:xfrm>
            <a:off x="5943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79" name="Text Box 9"/>
          <p:cNvSpPr txBox="1">
            <a:spLocks noChangeArrowheads="1"/>
          </p:cNvSpPr>
          <p:nvPr/>
        </p:nvSpPr>
        <p:spPr bwMode="auto">
          <a:xfrm>
            <a:off x="6096000" y="28956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cxnSp>
        <p:nvCxnSpPr>
          <p:cNvPr id="281" name="Straight Connector 280"/>
          <p:cNvCxnSpPr/>
          <p:nvPr/>
        </p:nvCxnSpPr>
        <p:spPr bwMode="auto">
          <a:xfrm flipV="1">
            <a:off x="3505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4419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5943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6858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5715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5943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5791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5943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5029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5334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5181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5486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5867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5943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5257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5562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5867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5943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6477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6172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5867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5943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5257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5562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6019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6096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5410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5715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6096000" y="1783082"/>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6172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5486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5791200" y="18059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6324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6400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5486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5791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6096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6172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5562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5867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6248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6324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5562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5867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5715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5943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6324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6019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5791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5943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6400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6096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5867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5943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6553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6172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87" name="Chart 386"/>
          <p:cNvGraphicFramePr/>
          <p:nvPr/>
        </p:nvGraphicFramePr>
        <p:xfrm>
          <a:off x="2057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7010400" y="1551802"/>
            <a:ext cx="1451038" cy="276999"/>
          </a:xfrm>
          <a:prstGeom prst="rect">
            <a:avLst/>
          </a:prstGeom>
          <a:noFill/>
        </p:spPr>
        <p:txBody>
          <a:bodyPr wrap="none" rtlCol="0">
            <a:spAutoFit/>
          </a:bodyPr>
          <a:lstStyle/>
          <a:p>
            <a:r>
              <a:rPr lang="en-US" sz="1200" dirty="0">
                <a:latin typeface="Trebuchet MS"/>
                <a:cs typeface="Trebuchet MS"/>
              </a:rPr>
              <a:t>Encompassing (70)</a:t>
            </a:r>
          </a:p>
        </p:txBody>
      </p:sp>
      <p:sp>
        <p:nvSpPr>
          <p:cNvPr id="124" name="TextBox 123"/>
          <p:cNvSpPr txBox="1"/>
          <p:nvPr/>
        </p:nvSpPr>
        <p:spPr>
          <a:xfrm>
            <a:off x="7010401" y="2133601"/>
            <a:ext cx="1192955" cy="276999"/>
          </a:xfrm>
          <a:prstGeom prst="rect">
            <a:avLst/>
          </a:prstGeom>
          <a:noFill/>
        </p:spPr>
        <p:txBody>
          <a:bodyPr wrap="none" rtlCol="0">
            <a:spAutoFit/>
          </a:bodyPr>
          <a:lstStyle/>
          <a:p>
            <a:r>
              <a:rPr lang="en-US" sz="1200" dirty="0">
                <a:latin typeface="Trebuchet MS"/>
                <a:cs typeface="Trebuchet MS"/>
              </a:rPr>
              <a:t>Spanning (258)</a:t>
            </a:r>
          </a:p>
        </p:txBody>
      </p:sp>
      <p:sp>
        <p:nvSpPr>
          <p:cNvPr id="125" name="TextBox 124"/>
          <p:cNvSpPr txBox="1"/>
          <p:nvPr/>
        </p:nvSpPr>
        <p:spPr>
          <a:xfrm>
            <a:off x="8598645" y="1682807"/>
            <a:ext cx="2133600" cy="646331"/>
          </a:xfrm>
          <a:prstGeom prst="rect">
            <a:avLst/>
          </a:prstGeom>
          <a:noFill/>
        </p:spPr>
        <p:txBody>
          <a:bodyPr wrap="square" rtlCol="0">
            <a:spAutoFit/>
          </a:bodyPr>
          <a:lstStyle/>
          <a:p>
            <a:r>
              <a:rPr lang="en-US" b="1" dirty="0"/>
              <a:t>RNA-</a:t>
            </a:r>
            <a:r>
              <a:rPr lang="en-US" b="1" dirty="0" err="1"/>
              <a:t>seq</a:t>
            </a:r>
            <a:r>
              <a:rPr lang="en-US" b="1" dirty="0"/>
              <a:t> read support</a:t>
            </a:r>
          </a:p>
        </p:txBody>
      </p:sp>
      <p:sp>
        <p:nvSpPr>
          <p:cNvPr id="2" name="TextBox 1"/>
          <p:cNvSpPr txBox="1"/>
          <p:nvPr/>
        </p:nvSpPr>
        <p:spPr>
          <a:xfrm>
            <a:off x="8688227" y="5347643"/>
            <a:ext cx="1746916" cy="461665"/>
          </a:xfrm>
          <a:prstGeom prst="rect">
            <a:avLst/>
          </a:prstGeom>
          <a:noFill/>
        </p:spPr>
        <p:txBody>
          <a:bodyPr wrap="square" rtlCol="0">
            <a:spAutoFit/>
          </a:bodyPr>
          <a:lstStyle/>
          <a:p>
            <a:r>
              <a:rPr lang="en-US" sz="1200" b="1" dirty="0"/>
              <a:t>Slide from Chris Maher and Jin Zhang</a:t>
            </a:r>
          </a:p>
        </p:txBody>
      </p:sp>
      <p:sp>
        <p:nvSpPr>
          <p:cNvPr id="3" name="TextBox 2"/>
          <p:cNvSpPr txBox="1"/>
          <p:nvPr/>
        </p:nvSpPr>
        <p:spPr>
          <a:xfrm>
            <a:off x="2374146" y="5996034"/>
            <a:ext cx="7848601" cy="369332"/>
          </a:xfrm>
          <a:prstGeom prst="rect">
            <a:avLst/>
          </a:prstGeom>
          <a:noFill/>
        </p:spPr>
        <p:txBody>
          <a:bodyPr wrap="square" rtlCol="0">
            <a:spAutoFit/>
          </a:bodyPr>
          <a:lstStyle/>
          <a:p>
            <a:r>
              <a:rPr lang="en-US" dirty="0"/>
              <a:t>Exons 1-8 of EP300 fused to exons 7-10 of ZNF384 in head-to-tail fashion. </a:t>
            </a:r>
          </a:p>
        </p:txBody>
      </p:sp>
    </p:spTree>
    <p:extLst>
      <p:ext uri="{BB962C8B-B14F-4D97-AF65-F5344CB8AC3E}">
        <p14:creationId xmlns:p14="http://schemas.microsoft.com/office/powerpoint/2010/main" val="3695277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146978"/>
            <a:ext cx="11859905" cy="616637"/>
          </a:xfrm>
        </p:spPr>
        <p:txBody>
          <a:bodyPr>
            <a:noAutofit/>
          </a:bodyPr>
          <a:lstStyle/>
          <a:p>
            <a:pPr algn="ctr"/>
            <a:r>
              <a:rPr lang="en-US" sz="2400" b="1" dirty="0">
                <a:latin typeface="+mn-lt"/>
              </a:rPr>
              <a:t>Viral expression and integrations can be identified by competitive alignment with human and viral genome databases</a:t>
            </a:r>
          </a:p>
        </p:txBody>
      </p:sp>
      <p:pic>
        <p:nvPicPr>
          <p:cNvPr id="4" name="Content Placeholder 3" descr="HCC18_HBV10_reads_igv_screenshot.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73" b="14925"/>
          <a:stretch/>
        </p:blipFill>
        <p:spPr>
          <a:xfrm>
            <a:off x="1782001" y="923349"/>
            <a:ext cx="5972455" cy="2506647"/>
          </a:xfrm>
        </p:spPr>
      </p:pic>
      <p:pic>
        <p:nvPicPr>
          <p:cNvPr id="5" name="Picture 4" descr="HCC18_hs37_right_integration_site_igv_snapshot_zoomin.png"/>
          <p:cNvPicPr>
            <a:picLocks noChangeAspect="1"/>
          </p:cNvPicPr>
          <p:nvPr/>
        </p:nvPicPr>
        <p:blipFill rotWithShape="1">
          <a:blip r:embed="rId4">
            <a:extLst>
              <a:ext uri="{28A0092B-C50C-407E-A947-70E740481C1C}">
                <a14:useLocalDpi xmlns:a14="http://schemas.microsoft.com/office/drawing/2010/main" val="0"/>
              </a:ext>
            </a:extLst>
          </a:blip>
          <a:srcRect b="7103"/>
          <a:stretch/>
        </p:blipFill>
        <p:spPr>
          <a:xfrm>
            <a:off x="1782001" y="3577334"/>
            <a:ext cx="5972455" cy="2830463"/>
          </a:xfrm>
          <a:prstGeom prst="rect">
            <a:avLst/>
          </a:prstGeom>
        </p:spPr>
      </p:pic>
      <p:sp>
        <p:nvSpPr>
          <p:cNvPr id="17" name="Content Placeholder 2"/>
          <p:cNvSpPr txBox="1">
            <a:spLocks/>
          </p:cNvSpPr>
          <p:nvPr/>
        </p:nvSpPr>
        <p:spPr>
          <a:xfrm>
            <a:off x="7953654" y="997179"/>
            <a:ext cx="4070023" cy="548444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Many reads align directly to viral genome (Hepatitis B)</a:t>
            </a:r>
          </a:p>
          <a:p>
            <a:endParaRPr lang="en-US" dirty="0"/>
          </a:p>
          <a:p>
            <a:r>
              <a:rPr lang="en-US" dirty="0"/>
              <a:t>Soft-clipped reads in human reference help identify integration site</a:t>
            </a:r>
          </a:p>
        </p:txBody>
      </p:sp>
      <p:sp>
        <p:nvSpPr>
          <p:cNvPr id="16" name="Oval 15"/>
          <p:cNvSpPr/>
          <p:nvPr/>
        </p:nvSpPr>
        <p:spPr>
          <a:xfrm>
            <a:off x="342480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63177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875074" y="5146063"/>
            <a:ext cx="2616965" cy="741712"/>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723237" y="6069243"/>
            <a:ext cx="4530856" cy="338554"/>
          </a:xfrm>
          <a:prstGeom prst="rect">
            <a:avLst/>
          </a:prstGeom>
          <a:noFill/>
        </p:spPr>
        <p:txBody>
          <a:bodyPr wrap="none" rtlCol="0">
            <a:spAutoFit/>
          </a:bodyPr>
          <a:lstStyle/>
          <a:p>
            <a:r>
              <a:rPr lang="en-US" sz="1600" dirty="0"/>
              <a:t>Example from HCC case thought to be virus negative</a:t>
            </a:r>
          </a:p>
        </p:txBody>
      </p:sp>
    </p:spTree>
    <p:extLst>
      <p:ext uri="{BB962C8B-B14F-4D97-AF65-F5344CB8AC3E}">
        <p14:creationId xmlns:p14="http://schemas.microsoft.com/office/powerpoint/2010/main" val="2730736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122574"/>
            <a:ext cx="11988800" cy="571056"/>
          </a:xfrm>
        </p:spPr>
        <p:txBody>
          <a:bodyPr>
            <a:noAutofit/>
          </a:bodyPr>
          <a:lstStyle/>
          <a:p>
            <a:pPr algn="ctr"/>
            <a:r>
              <a:rPr lang="en-US" sz="2800" b="1" dirty="0">
                <a:latin typeface="+mn-lt"/>
              </a:rPr>
              <a:t>Tumor clonal architecture can be inferred from distributions of VAFs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2159841" y="1305405"/>
            <a:ext cx="5658083"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2236812" y="3894997"/>
            <a:ext cx="5578829" cy="2304380"/>
          </a:xfrm>
          <a:prstGeom prst="rect">
            <a:avLst/>
          </a:prstGeom>
        </p:spPr>
      </p:pic>
      <p:sp>
        <p:nvSpPr>
          <p:cNvPr id="8" name="TextBox 7"/>
          <p:cNvSpPr txBox="1"/>
          <p:nvPr/>
        </p:nvSpPr>
        <p:spPr>
          <a:xfrm rot="16200000">
            <a:off x="1196627" y="4800020"/>
            <a:ext cx="1863139" cy="369332"/>
          </a:xfrm>
          <a:prstGeom prst="rect">
            <a:avLst/>
          </a:prstGeom>
          <a:noFill/>
        </p:spPr>
        <p:txBody>
          <a:bodyPr wrap="none" rtlCol="0">
            <a:spAutoFit/>
          </a:bodyPr>
          <a:lstStyle/>
          <a:p>
            <a:r>
              <a:rPr lang="en-US" dirty="0"/>
              <a:t>Read coverage (X)</a:t>
            </a:r>
          </a:p>
        </p:txBody>
      </p:sp>
      <p:sp>
        <p:nvSpPr>
          <p:cNvPr id="9" name="TextBox 8"/>
          <p:cNvSpPr txBox="1"/>
          <p:nvPr/>
        </p:nvSpPr>
        <p:spPr>
          <a:xfrm>
            <a:off x="3480479" y="870585"/>
            <a:ext cx="3047244"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1483510" y="2412420"/>
            <a:ext cx="1198854" cy="369332"/>
          </a:xfrm>
          <a:prstGeom prst="rect">
            <a:avLst/>
          </a:prstGeom>
          <a:noFill/>
        </p:spPr>
        <p:txBody>
          <a:bodyPr wrap="none" rtlCol="0">
            <a:spAutoFit/>
          </a:bodyPr>
          <a:lstStyle/>
          <a:p>
            <a:r>
              <a:rPr lang="en-US" dirty="0"/>
              <a:t>Proportion</a:t>
            </a:r>
          </a:p>
        </p:txBody>
      </p:sp>
      <p:sp>
        <p:nvSpPr>
          <p:cNvPr id="12" name="TextBox 11"/>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7828305"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5783327" y="4352787"/>
            <a:ext cx="556563"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3985" y="1305407"/>
            <a:ext cx="2387712" cy="2360071"/>
          </a:xfrm>
          <a:prstGeom prst="rect">
            <a:avLst/>
          </a:prstGeom>
        </p:spPr>
      </p:pic>
    </p:spTree>
    <p:extLst>
      <p:ext uri="{BB962C8B-B14F-4D97-AF65-F5344CB8AC3E}">
        <p14:creationId xmlns:p14="http://schemas.microsoft.com/office/powerpoint/2010/main" val="2960918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1314373" y="719282"/>
            <a:ext cx="9556827" cy="5666727"/>
          </a:xfrm>
        </p:spPr>
      </p:pic>
      <p:sp>
        <p:nvSpPr>
          <p:cNvPr id="2" name="Title 1"/>
          <p:cNvSpPr>
            <a:spLocks noGrp="1"/>
          </p:cNvSpPr>
          <p:nvPr>
            <p:ph type="title"/>
          </p:nvPr>
        </p:nvSpPr>
        <p:spPr>
          <a:xfrm>
            <a:off x="0" y="44451"/>
            <a:ext cx="12192000" cy="761999"/>
          </a:xfrm>
        </p:spPr>
        <p:txBody>
          <a:bodyPr>
            <a:noAutofit/>
          </a:bodyPr>
          <a:lstStyle/>
          <a:p>
            <a:pPr algn="ctr"/>
            <a:r>
              <a:rPr lang="en-US" sz="2800" b="1" dirty="0">
                <a:latin typeface="+mn-lt"/>
              </a:rPr>
              <a:t>Tumor genome analysis can reveal dozens to thousands of alterations per patient</a:t>
            </a:r>
          </a:p>
        </p:txBody>
      </p:sp>
      <p:sp>
        <p:nvSpPr>
          <p:cNvPr id="3" name="TextBox 2"/>
          <p:cNvSpPr txBox="1"/>
          <p:nvPr/>
        </p:nvSpPr>
        <p:spPr>
          <a:xfrm>
            <a:off x="7518401" y="989424"/>
            <a:ext cx="825739" cy="461665"/>
          </a:xfrm>
          <a:prstGeom prst="rect">
            <a:avLst/>
          </a:prstGeom>
          <a:noFill/>
        </p:spPr>
        <p:txBody>
          <a:bodyPr wrap="none" rtlCol="0">
            <a:spAutoFit/>
          </a:bodyPr>
          <a:lstStyle/>
          <a:p>
            <a:r>
              <a:rPr lang="en-US" sz="2400" b="1" dirty="0"/>
              <a:t>SNVs</a:t>
            </a:r>
          </a:p>
        </p:txBody>
      </p:sp>
      <p:sp>
        <p:nvSpPr>
          <p:cNvPr id="10" name="TextBox 9"/>
          <p:cNvSpPr txBox="1"/>
          <p:nvPr/>
        </p:nvSpPr>
        <p:spPr>
          <a:xfrm>
            <a:off x="9855238" y="2626809"/>
            <a:ext cx="950901" cy="461665"/>
          </a:xfrm>
          <a:prstGeom prst="rect">
            <a:avLst/>
          </a:prstGeom>
          <a:noFill/>
        </p:spPr>
        <p:txBody>
          <a:bodyPr wrap="none" rtlCol="0">
            <a:spAutoFit/>
          </a:bodyPr>
          <a:lstStyle/>
          <a:p>
            <a:r>
              <a:rPr lang="en-US" sz="2400" b="1" dirty="0"/>
              <a:t>Indels</a:t>
            </a:r>
          </a:p>
        </p:txBody>
      </p:sp>
      <p:sp>
        <p:nvSpPr>
          <p:cNvPr id="11" name="TextBox 10"/>
          <p:cNvSpPr txBox="1"/>
          <p:nvPr/>
        </p:nvSpPr>
        <p:spPr>
          <a:xfrm>
            <a:off x="9855238" y="4837521"/>
            <a:ext cx="2423532" cy="461665"/>
          </a:xfrm>
          <a:prstGeom prst="rect">
            <a:avLst/>
          </a:prstGeom>
          <a:noFill/>
        </p:spPr>
        <p:txBody>
          <a:bodyPr wrap="square" rtlCol="0">
            <a:spAutoFit/>
          </a:bodyPr>
          <a:lstStyle/>
          <a:p>
            <a:r>
              <a:rPr lang="en-US" sz="2400" b="1" dirty="0"/>
              <a:t>Gene expression</a:t>
            </a:r>
          </a:p>
        </p:txBody>
      </p:sp>
      <p:sp>
        <p:nvSpPr>
          <p:cNvPr id="12" name="TextBox 11"/>
          <p:cNvSpPr txBox="1"/>
          <p:nvPr/>
        </p:nvSpPr>
        <p:spPr>
          <a:xfrm>
            <a:off x="1364671" y="5268409"/>
            <a:ext cx="843372" cy="461665"/>
          </a:xfrm>
          <a:prstGeom prst="rect">
            <a:avLst/>
          </a:prstGeom>
          <a:noFill/>
        </p:spPr>
        <p:txBody>
          <a:bodyPr wrap="none" rtlCol="0">
            <a:spAutoFit/>
          </a:bodyPr>
          <a:lstStyle/>
          <a:p>
            <a:r>
              <a:rPr lang="en-US" sz="2400" b="1" dirty="0"/>
              <a:t>CNVs</a:t>
            </a:r>
          </a:p>
        </p:txBody>
      </p:sp>
      <p:sp>
        <p:nvSpPr>
          <p:cNvPr id="13" name="TextBox 12"/>
          <p:cNvSpPr txBox="1"/>
          <p:nvPr/>
        </p:nvSpPr>
        <p:spPr>
          <a:xfrm>
            <a:off x="1364671" y="2728409"/>
            <a:ext cx="620619" cy="461665"/>
          </a:xfrm>
          <a:prstGeom prst="rect">
            <a:avLst/>
          </a:prstGeom>
          <a:noFill/>
        </p:spPr>
        <p:txBody>
          <a:bodyPr wrap="none" rtlCol="0">
            <a:spAutoFit/>
          </a:bodyPr>
          <a:lstStyle/>
          <a:p>
            <a:r>
              <a:rPr lang="en-US" sz="2400" b="1" dirty="0"/>
              <a:t>SVs</a:t>
            </a:r>
          </a:p>
        </p:txBody>
      </p:sp>
    </p:spTree>
    <p:extLst>
      <p:ext uri="{BB962C8B-B14F-4D97-AF65-F5344CB8AC3E}">
        <p14:creationId xmlns:p14="http://schemas.microsoft.com/office/powerpoint/2010/main" val="4176880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419877" y="44450"/>
            <a:ext cx="11327364" cy="1143000"/>
          </a:xfrm>
        </p:spPr>
        <p:txBody>
          <a:bodyPr/>
          <a:lstStyle/>
          <a:p>
            <a:pPr eaLnBrk="1" hangingPunct="1"/>
            <a:r>
              <a:rPr lang="en-US" altLang="ko-KR" dirty="0">
                <a:latin typeface="Calibri" charset="0"/>
                <a:ea typeface="ＭＳ Ｐゴシック" charset="0"/>
                <a:cs typeface="ＭＳ Ｐゴシック" charset="0"/>
              </a:rPr>
              <a:t>RNA sequencing</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7" y="1218051"/>
            <a:ext cx="8300547" cy="4824536"/>
          </a:xfrm>
          <a:prstGeom prst="rect">
            <a:avLst/>
          </a:prstGeom>
        </p:spPr>
      </p:pic>
    </p:spTree>
    <p:extLst>
      <p:ext uri="{BB962C8B-B14F-4D97-AF65-F5344CB8AC3E}">
        <p14:creationId xmlns:p14="http://schemas.microsoft.com/office/powerpoint/2010/main" val="1275801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573207" y="269875"/>
            <a:ext cx="4154370" cy="1143000"/>
          </a:xfrm>
        </p:spPr>
        <p:txBody>
          <a:bodyPr>
            <a:normAutofit/>
          </a:bodyPr>
          <a:lstStyle/>
          <a:p>
            <a:pPr eaLnBrk="1" hangingPunct="1"/>
            <a:r>
              <a:rPr lang="en-US" altLang="ko-KR" b="1" dirty="0">
                <a:latin typeface="Calibri" charset="0"/>
                <a:ea typeface="ＭＳ Ｐゴシック" charset="0"/>
                <a:cs typeface="ＭＳ Ｐゴシック" charset="0"/>
              </a:rPr>
              <a:t>Gene expression</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9896" y="116633"/>
            <a:ext cx="4890740" cy="6115475"/>
          </a:xfrm>
          <a:prstGeom prst="rect">
            <a:avLst/>
          </a:prstGeom>
        </p:spPr>
      </p:pic>
      <p:sp>
        <p:nvSpPr>
          <p:cNvPr id="3" name="TextBox 2">
            <a:extLst>
              <a:ext uri="{FF2B5EF4-FFF2-40B4-BE49-F238E27FC236}">
                <a16:creationId xmlns:a16="http://schemas.microsoft.com/office/drawing/2014/main" id="{784A1E2B-E8B8-FE3C-8724-CB1AFC4742E1}"/>
              </a:ext>
            </a:extLst>
          </p:cNvPr>
          <p:cNvSpPr txBox="1"/>
          <p:nvPr/>
        </p:nvSpPr>
        <p:spPr>
          <a:xfrm>
            <a:off x="521342" y="2347417"/>
            <a:ext cx="4258100" cy="2031325"/>
          </a:xfrm>
          <a:prstGeom prst="rect">
            <a:avLst/>
          </a:prstGeom>
          <a:noFill/>
        </p:spPr>
        <p:txBody>
          <a:bodyPr wrap="square" rtlCol="0">
            <a:spAutoFit/>
          </a:bodyPr>
          <a:lstStyle/>
          <a:p>
            <a:r>
              <a:rPr lang="en-US" dirty="0"/>
              <a:t>Thinking about the molecular biology here, what is actually being sequenced in an RNA-seq experiment?</a:t>
            </a:r>
          </a:p>
          <a:p>
            <a:endParaRPr lang="en-US" dirty="0"/>
          </a:p>
          <a:p>
            <a:r>
              <a:rPr lang="en-US" dirty="0"/>
              <a:t>Does it differ depending on the sequencing platform? Or for bulk vs single cell sequencing?</a:t>
            </a:r>
          </a:p>
        </p:txBody>
      </p:sp>
    </p:spTree>
    <p:extLst>
      <p:ext uri="{BB962C8B-B14F-4D97-AF65-F5344CB8AC3E}">
        <p14:creationId xmlns:p14="http://schemas.microsoft.com/office/powerpoint/2010/main" val="137539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341194" y="0"/>
            <a:ext cx="11709779" cy="990601"/>
          </a:xfrm>
        </p:spPr>
        <p:txBody>
          <a:bodyPr>
            <a:normAutofit fontScale="90000"/>
          </a:bodyPr>
          <a:lstStyle/>
          <a:p>
            <a:r>
              <a:rPr lang="en-US" altLang="en-US" b="1" dirty="0">
                <a:latin typeface="+mn-lt"/>
                <a:ea typeface="ＭＳ Ｐゴシック" charset="-128"/>
                <a:cs typeface="Trebuchet MS" charset="0"/>
              </a:rPr>
              <a:t>DNA/RNA analysis began with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3416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438539" y="7776"/>
            <a:ext cx="11206065" cy="1143000"/>
          </a:xfrm>
        </p:spPr>
        <p:txBody>
          <a:bodyPr/>
          <a:lstStyle/>
          <a:p>
            <a:pPr eaLnBrk="1" hangingPunct="1"/>
            <a:r>
              <a:rPr lang="en-US" altLang="ko-KR" b="1" dirty="0">
                <a:latin typeface="Calibri" charset="0"/>
                <a:ea typeface="ＭＳ Ｐゴシック" charset="0"/>
                <a:cs typeface="ＭＳ Ｐゴシック" charset="0"/>
              </a:rPr>
              <a:t>Challenges</a:t>
            </a:r>
          </a:p>
        </p:txBody>
      </p:sp>
      <p:sp>
        <p:nvSpPr>
          <p:cNvPr id="23554" name="Content Placeholder 6"/>
          <p:cNvSpPr>
            <a:spLocks noGrp="1"/>
          </p:cNvSpPr>
          <p:nvPr>
            <p:ph idx="1"/>
          </p:nvPr>
        </p:nvSpPr>
        <p:spPr>
          <a:xfrm>
            <a:off x="623392" y="1295402"/>
            <a:ext cx="10945216" cy="4708525"/>
          </a:xfrm>
        </p:spPr>
        <p:txBody>
          <a:bodyPr>
            <a:normAutofit fontScale="92500" lnSpcReduction="10000"/>
          </a:bodyPr>
          <a:lstStyle/>
          <a:p>
            <a:pPr>
              <a:lnSpc>
                <a:spcPct val="90000"/>
              </a:lnSpc>
            </a:pPr>
            <a:r>
              <a:rPr lang="en-US" sz="2600" dirty="0">
                <a:latin typeface="Calibri" charset="0"/>
                <a:ea typeface="ＭＳ Ｐゴシック" charset="0"/>
              </a:rPr>
              <a:t>Sample</a:t>
            </a:r>
          </a:p>
          <a:p>
            <a:pPr lvl="1">
              <a:lnSpc>
                <a:spcPct val="90000"/>
              </a:lnSpc>
            </a:pPr>
            <a:r>
              <a:rPr lang="en-US" sz="2200" dirty="0">
                <a:latin typeface="Calibri" charset="0"/>
                <a:ea typeface="ＭＳ Ｐゴシック" charset="0"/>
              </a:rPr>
              <a:t>Purity?, quantity?, quality?</a:t>
            </a:r>
          </a:p>
          <a:p>
            <a:pPr>
              <a:lnSpc>
                <a:spcPct val="90000"/>
              </a:lnSpc>
            </a:pPr>
            <a:r>
              <a:rPr lang="en-US" sz="2600" dirty="0">
                <a:latin typeface="Calibri" charset="0"/>
                <a:ea typeface="ＭＳ Ｐゴシック" charset="0"/>
              </a:rPr>
              <a:t>RNAs consist of small exons that may be separated by large introns</a:t>
            </a:r>
          </a:p>
          <a:p>
            <a:pPr lvl="1">
              <a:lnSpc>
                <a:spcPct val="90000"/>
              </a:lnSpc>
            </a:pPr>
            <a:r>
              <a:rPr lang="en-US" sz="2200" dirty="0">
                <a:latin typeface="Calibri" charset="0"/>
                <a:ea typeface="ＭＳ Ｐゴシック" charset="0"/>
              </a:rPr>
              <a:t>Mapping reads to genome is challenging</a:t>
            </a:r>
          </a:p>
          <a:p>
            <a:pPr>
              <a:lnSpc>
                <a:spcPct val="90000"/>
              </a:lnSpc>
            </a:pPr>
            <a:r>
              <a:rPr lang="en-US" sz="2600" dirty="0">
                <a:latin typeface="Calibri" charset="0"/>
                <a:ea typeface="ＭＳ Ｐゴシック" charset="0"/>
              </a:rPr>
              <a:t>The relative abundance of RNAs vary wildly</a:t>
            </a:r>
          </a:p>
          <a:p>
            <a:pPr lvl="1">
              <a:lnSpc>
                <a:spcPct val="90000"/>
              </a:lnSpc>
            </a:pPr>
            <a:r>
              <a:rPr lang="en-US" sz="2200" dirty="0">
                <a:latin typeface="Calibri" charset="0"/>
                <a:ea typeface="ＭＳ Ｐゴシック" charset="0"/>
              </a:rPr>
              <a:t>10</a:t>
            </a:r>
            <a:r>
              <a:rPr lang="en-US" sz="2200" baseline="30000" dirty="0">
                <a:latin typeface="Calibri" charset="0"/>
                <a:ea typeface="ＭＳ Ｐゴシック" charset="0"/>
              </a:rPr>
              <a:t>5</a:t>
            </a:r>
            <a:r>
              <a:rPr lang="en-US" sz="2200" dirty="0">
                <a:latin typeface="Calibri" charset="0"/>
                <a:ea typeface="ＭＳ Ｐゴシック" charset="0"/>
              </a:rPr>
              <a:t> – 10</a:t>
            </a:r>
            <a:r>
              <a:rPr lang="en-US" sz="2200" baseline="30000" dirty="0">
                <a:latin typeface="Calibri" charset="0"/>
                <a:ea typeface="ＭＳ Ｐゴシック" charset="0"/>
              </a:rPr>
              <a:t>7</a:t>
            </a:r>
            <a:r>
              <a:rPr lang="en-US" sz="2200" dirty="0">
                <a:latin typeface="Calibri" charset="0"/>
                <a:ea typeface="ＭＳ Ｐゴシック" charset="0"/>
              </a:rPr>
              <a:t> orders of magnitude</a:t>
            </a:r>
          </a:p>
          <a:p>
            <a:pPr lvl="1">
              <a:lnSpc>
                <a:spcPct val="90000"/>
              </a:lnSpc>
            </a:pPr>
            <a:r>
              <a:rPr lang="en-US" sz="2200" dirty="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dirty="0">
                <a:latin typeface="Calibri" charset="0"/>
                <a:ea typeface="ＭＳ Ｐゴシック" charset="0"/>
              </a:rPr>
              <a:t>Ribosomal and mitochondrial genes</a:t>
            </a:r>
          </a:p>
          <a:p>
            <a:pPr>
              <a:lnSpc>
                <a:spcPct val="90000"/>
              </a:lnSpc>
            </a:pPr>
            <a:r>
              <a:rPr lang="en-US" sz="2600" dirty="0">
                <a:latin typeface="Calibri" charset="0"/>
                <a:ea typeface="ＭＳ Ｐゴシック" charset="0"/>
              </a:rPr>
              <a:t>RNAs come in a wide range of sizes</a:t>
            </a:r>
          </a:p>
          <a:p>
            <a:pPr lvl="1">
              <a:lnSpc>
                <a:spcPct val="90000"/>
              </a:lnSpc>
            </a:pPr>
            <a:r>
              <a:rPr lang="en-US" sz="2200" dirty="0">
                <a:latin typeface="Calibri" charset="0"/>
                <a:ea typeface="ＭＳ Ｐゴシック" charset="0"/>
              </a:rPr>
              <a:t>Small RNAs must be captured separately</a:t>
            </a:r>
          </a:p>
          <a:p>
            <a:pPr lvl="1">
              <a:lnSpc>
                <a:spcPct val="90000"/>
              </a:lnSpc>
            </a:pPr>
            <a:r>
              <a:rPr lang="en-US" sz="2200" dirty="0" err="1">
                <a:latin typeface="Calibri" charset="0"/>
                <a:ea typeface="ＭＳ Ｐゴシック" charset="0"/>
              </a:rPr>
              <a:t>PolyA</a:t>
            </a:r>
            <a:r>
              <a:rPr lang="en-US" sz="2200" dirty="0">
                <a:latin typeface="Calibri" charset="0"/>
                <a:ea typeface="ＭＳ Ｐゴシック" charset="0"/>
              </a:rPr>
              <a:t> selection of large RNAs may result in 3</a:t>
            </a:r>
            <a:r>
              <a:rPr lang="ja-JP" altLang="en-US" sz="2200">
                <a:latin typeface="Calibri" charset="0"/>
                <a:ea typeface="ＭＳ Ｐゴシック" charset="0"/>
              </a:rPr>
              <a:t>’</a:t>
            </a:r>
            <a:r>
              <a:rPr lang="en-US" altLang="ja-JP" sz="2200" dirty="0">
                <a:latin typeface="Calibri" charset="0"/>
                <a:ea typeface="ＭＳ Ｐゴシック" charset="0"/>
              </a:rPr>
              <a:t> end bias</a:t>
            </a:r>
          </a:p>
          <a:p>
            <a:pPr>
              <a:lnSpc>
                <a:spcPct val="90000"/>
              </a:lnSpc>
            </a:pPr>
            <a:r>
              <a:rPr lang="en-US" sz="2600" dirty="0">
                <a:latin typeface="Calibri" charset="0"/>
                <a:ea typeface="ＭＳ Ｐゴシック" charset="0"/>
              </a:rPr>
              <a:t>RNA is fragile compared to DNA (easily degraded)</a:t>
            </a:r>
          </a:p>
          <a:p>
            <a:pPr>
              <a:lnSpc>
                <a:spcPct val="90000"/>
              </a:lnSpc>
            </a:pPr>
            <a:endParaRPr lang="en-US" sz="2600" dirty="0">
              <a:latin typeface="Calibri" charset="0"/>
              <a:ea typeface="ＭＳ Ｐゴシック" charset="0"/>
            </a:endParaRPr>
          </a:p>
        </p:txBody>
      </p:sp>
    </p:spTree>
    <p:extLst>
      <p:ext uri="{BB962C8B-B14F-4D97-AF65-F5344CB8AC3E}">
        <p14:creationId xmlns:p14="http://schemas.microsoft.com/office/powerpoint/2010/main" val="1765758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29545"/>
            <a:ext cx="11336694" cy="1143000"/>
          </a:xfrm>
        </p:spPr>
        <p:txBody>
          <a:bodyPr/>
          <a:lstStyle/>
          <a:p>
            <a:r>
              <a:rPr lang="en-US" b="1" dirty="0">
                <a:latin typeface="Calibri" charset="0"/>
                <a:ea typeface="ＭＳ Ｐゴシック" charset="0"/>
              </a:rPr>
              <a:t>Agilent example / interpretation</a:t>
            </a:r>
          </a:p>
        </p:txBody>
      </p:sp>
      <p:sp>
        <p:nvSpPr>
          <p:cNvPr id="25602" name="Content Placeholder 2"/>
          <p:cNvSpPr>
            <a:spLocks noGrp="1"/>
          </p:cNvSpPr>
          <p:nvPr>
            <p:ph idx="1"/>
          </p:nvPr>
        </p:nvSpPr>
        <p:spPr>
          <a:xfrm>
            <a:off x="1676400" y="1600200"/>
            <a:ext cx="8839200" cy="1676400"/>
          </a:xfrm>
        </p:spPr>
        <p:txBody>
          <a:bodyPr/>
          <a:lstStyle/>
          <a:p>
            <a:r>
              <a:rPr lang="en-US" altLang="ja-JP" sz="1800" dirty="0">
                <a:latin typeface="Calibri" charset="0"/>
                <a:ea typeface="ＭＳ Ｐゴシック" charset="0"/>
                <a:hlinkClick r:id="rId2"/>
              </a:rPr>
              <a:t>https://goo.gl/uC5a3C</a:t>
            </a:r>
            <a:r>
              <a:rPr lang="en-US" altLang="ja-JP" sz="1800" dirty="0">
                <a:latin typeface="Calibri" charset="0"/>
                <a:ea typeface="ＭＳ Ｐゴシック" charset="0"/>
              </a:rPr>
              <a:t> </a:t>
            </a:r>
          </a:p>
          <a:p>
            <a:r>
              <a:rPr lang="ja-JP" altLang="en-US" sz="2400" dirty="0">
                <a:latin typeface="Calibri" charset="0"/>
                <a:ea typeface="ＭＳ Ｐゴシック" charset="0"/>
              </a:rPr>
              <a:t>‘</a:t>
            </a:r>
            <a:r>
              <a:rPr lang="en-US" altLang="ja-JP" sz="2400" dirty="0">
                <a:latin typeface="Calibri" charset="0"/>
                <a:ea typeface="ＭＳ Ｐゴシック" charset="0"/>
              </a:rPr>
              <a:t>RIN</a:t>
            </a:r>
            <a:r>
              <a:rPr lang="ja-JP" altLang="en-US" sz="2400" dirty="0">
                <a:latin typeface="Calibri" charset="0"/>
                <a:ea typeface="ＭＳ Ｐゴシック" charset="0"/>
              </a:rPr>
              <a:t>’</a:t>
            </a:r>
            <a:r>
              <a:rPr lang="en-US" altLang="ja-JP" sz="2400" dirty="0">
                <a:latin typeface="Calibri" charset="0"/>
                <a:ea typeface="ＭＳ Ｐゴシック" charset="0"/>
              </a:rPr>
              <a:t> = RNA integrity number</a:t>
            </a:r>
          </a:p>
          <a:p>
            <a:pPr lvl="1"/>
            <a:r>
              <a:rPr lang="en-US" sz="2000" dirty="0">
                <a:latin typeface="Calibri" charset="0"/>
                <a:ea typeface="ＭＳ Ｐゴシック" charset="0"/>
              </a:rPr>
              <a:t>0 (bad)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581400"/>
            <a:ext cx="3886200" cy="202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505201"/>
            <a:ext cx="3981450" cy="2074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TextBox 5"/>
          <p:cNvSpPr txBox="1">
            <a:spLocks noChangeArrowheads="1"/>
          </p:cNvSpPr>
          <p:nvPr/>
        </p:nvSpPr>
        <p:spPr bwMode="auto">
          <a:xfrm>
            <a:off x="3001964" y="5486401"/>
            <a:ext cx="14938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7497763" y="5486401"/>
            <a:ext cx="1408112"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220062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a:xfrm>
            <a:off x="475861" y="-1834"/>
            <a:ext cx="11243388" cy="1325563"/>
          </a:xfrm>
        </p:spPr>
        <p:txBody>
          <a:bodyPr/>
          <a:lstStyle/>
          <a:p>
            <a:r>
              <a:rPr lang="en-US" b="1" dirty="0">
                <a:latin typeface="Calibri" charset="0"/>
                <a:ea typeface="ＭＳ Ｐゴシック" charset="0"/>
              </a:rPr>
              <a:t>Design considerations</a:t>
            </a:r>
          </a:p>
        </p:txBody>
      </p:sp>
      <p:sp>
        <p:nvSpPr>
          <p:cNvPr id="25602" name="Content Placeholder 2"/>
          <p:cNvSpPr>
            <a:spLocks noGrp="1"/>
          </p:cNvSpPr>
          <p:nvPr>
            <p:ph idx="1"/>
          </p:nvPr>
        </p:nvSpPr>
        <p:spPr/>
        <p:txBody>
          <a:bodyPr/>
          <a:lstStyle/>
          <a:p>
            <a:pPr>
              <a:defRPr/>
            </a:pPr>
            <a:r>
              <a:rPr lang="en-US" dirty="0">
                <a:latin typeface="Calibri" charset="0"/>
                <a:ea typeface="ＭＳ Ｐゴシック" charset="0"/>
              </a:rPr>
              <a:t>Standards, Guidelines and Best Practices for RNA-</a:t>
            </a:r>
            <a:r>
              <a:rPr lang="en-US" dirty="0" err="1">
                <a:latin typeface="Calibri" charset="0"/>
                <a:ea typeface="ＭＳ Ｐゴシック" charset="0"/>
              </a:rPr>
              <a:t>seq</a:t>
            </a:r>
            <a:endParaRPr lang="en-US" dirty="0">
              <a:latin typeface="Calibri" charset="0"/>
              <a:ea typeface="ＭＳ Ｐゴシック" charset="0"/>
            </a:endParaRPr>
          </a:p>
          <a:p>
            <a:pPr lvl="1">
              <a:defRPr/>
            </a:pPr>
            <a:r>
              <a:rPr lang="en-US" dirty="0">
                <a:latin typeface="Calibri" charset="0"/>
                <a:ea typeface="ＭＳ Ｐゴシック" charset="0"/>
              </a:rPr>
              <a:t>The ENCODE Consortium</a:t>
            </a:r>
          </a:p>
          <a:p>
            <a:pPr lvl="1">
              <a:defRPr/>
            </a:pPr>
            <a:r>
              <a:rPr lang="en-US" dirty="0">
                <a:latin typeface="Calibri" charset="0"/>
                <a:ea typeface="ＭＳ Ｐゴシック" charset="0"/>
              </a:rPr>
              <a:t>Download from the Course Wiki</a:t>
            </a:r>
          </a:p>
          <a:p>
            <a:pPr lvl="1">
              <a:defRPr/>
            </a:pPr>
            <a:r>
              <a:rPr lang="en-US" dirty="0">
                <a:latin typeface="Calibri" charset="0"/>
                <a:ea typeface="ＭＳ Ｐゴシック" charset="0"/>
              </a:rPr>
              <a:t>Meta data to supply, replicates, sequencing depth, control experiments, reporting standards, etc. </a:t>
            </a:r>
          </a:p>
          <a:p>
            <a:pPr>
              <a:defRPr/>
            </a:pPr>
            <a:r>
              <a:rPr lang="en-US" sz="1500" dirty="0">
                <a:latin typeface="Calibri" charset="0"/>
                <a:ea typeface="ＭＳ Ｐゴシック" charset="0"/>
                <a:hlinkClick r:id="rId2"/>
              </a:rPr>
              <a:t>https://goo.gl</a:t>
            </a:r>
            <a:r>
              <a:rPr lang="en-US" sz="1500">
                <a:latin typeface="Calibri" charset="0"/>
                <a:ea typeface="ＭＳ Ｐゴシック" charset="0"/>
                <a:hlinkClick r:id="rId2"/>
              </a:rPr>
              <a:t>/6LePBW</a:t>
            </a:r>
            <a:r>
              <a:rPr lang="en-US" sz="1500">
                <a:latin typeface="Calibri" charset="0"/>
                <a:ea typeface="ＭＳ Ｐゴシック" charset="0"/>
              </a:rPr>
              <a:t> </a:t>
            </a:r>
            <a:endParaRPr lang="en-US" sz="1500" dirty="0">
              <a:latin typeface="Calibri" charset="0"/>
              <a:ea typeface="ＭＳ Ｐゴシック" charset="0"/>
            </a:endParaRPr>
          </a:p>
          <a:p>
            <a:pPr>
              <a:defRPr/>
            </a:pPr>
            <a:endParaRPr lang="en-US" sz="1500" dirty="0">
              <a:latin typeface="Calibri" charset="0"/>
              <a:ea typeface="ＭＳ Ｐゴシック" charset="0"/>
            </a:endParaRPr>
          </a:p>
          <a:p>
            <a:pPr>
              <a:defRPr/>
            </a:pPr>
            <a:r>
              <a:rPr lang="en-US" sz="2400" dirty="0">
                <a:latin typeface="Calibri" charset="0"/>
                <a:ea typeface="ＭＳ Ｐゴシック" charset="0"/>
              </a:rPr>
              <a:t>Several additional initiatives are underway to develop standards and best practices that cover many of these concepts. These include: the Sequencing Quality Control (SEQC) consortium, the Roadmap Epigenomics Mapping Consortium (REMC), and the Beta Cell Biology Consortium (BCBC).</a:t>
            </a:r>
          </a:p>
        </p:txBody>
      </p:sp>
    </p:spTree>
    <p:extLst>
      <p:ext uri="{BB962C8B-B14F-4D97-AF65-F5344CB8AC3E}">
        <p14:creationId xmlns:p14="http://schemas.microsoft.com/office/powerpoint/2010/main" val="3798384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There are many RNA-</a:t>
            </a:r>
            <a:r>
              <a:rPr lang="en-US" sz="3600" b="1" dirty="0" err="1">
                <a:latin typeface="Calibri" charset="0"/>
                <a:ea typeface="ＭＳ Ｐゴシック" charset="0"/>
              </a:rPr>
              <a:t>seq</a:t>
            </a:r>
            <a:r>
              <a:rPr lang="en-US" sz="3600" b="1"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fontScale="85000" lnSpcReduction="20000"/>
          </a:bodyPr>
          <a:lstStyle/>
          <a:p>
            <a:pPr>
              <a:defRPr/>
            </a:pPr>
            <a:r>
              <a:rPr lang="en-US" dirty="0"/>
              <a:t>Total RNA versus </a:t>
            </a:r>
            <a:r>
              <a:rPr lang="en-US" dirty="0" err="1"/>
              <a:t>polyA</a:t>
            </a:r>
            <a:r>
              <a:rPr lang="en-US" dirty="0"/>
              <a:t>+ RNA?</a:t>
            </a:r>
          </a:p>
          <a:p>
            <a:pPr>
              <a:defRPr/>
            </a:pPr>
            <a:r>
              <a:rPr lang="en-US" dirty="0" err="1"/>
              <a:t>Ribo</a:t>
            </a:r>
            <a:r>
              <a:rPr lang="en-US" dirty="0"/>
              <a:t>-reduction?</a:t>
            </a:r>
          </a:p>
          <a:p>
            <a:pPr>
              <a:defRPr/>
            </a:pPr>
            <a:r>
              <a:rPr lang="en-US" dirty="0"/>
              <a:t>Size selection (before and/or after </a:t>
            </a:r>
            <a:r>
              <a:rPr lang="en-US" dirty="0" err="1"/>
              <a:t>cDNA</a:t>
            </a:r>
            <a:r>
              <a:rPr lang="en-US" dirty="0"/>
              <a:t> synthesis)</a:t>
            </a:r>
          </a:p>
          <a:p>
            <a:pPr lvl="1">
              <a:defRPr/>
            </a:pPr>
            <a:r>
              <a:rPr lang="en-US" dirty="0"/>
              <a:t>Small RNAs (microRNAs) vs. large RNAs?</a:t>
            </a:r>
          </a:p>
          <a:p>
            <a:pPr lvl="1">
              <a:defRPr/>
            </a:pPr>
            <a:r>
              <a:rPr lang="en-US" dirty="0"/>
              <a:t>A narrow fragment size distribution vs. a broad one?</a:t>
            </a:r>
          </a:p>
          <a:p>
            <a:pPr>
              <a:defRPr/>
            </a:pPr>
            <a:r>
              <a:rPr lang="en-US" dirty="0"/>
              <a:t>Linear amplification?</a:t>
            </a:r>
          </a:p>
          <a:p>
            <a:pPr>
              <a:defRPr/>
            </a:pPr>
            <a:r>
              <a:rPr lang="en-US" dirty="0"/>
              <a:t>Stranded vs. un-stranded libraries</a:t>
            </a:r>
          </a:p>
          <a:p>
            <a:pPr>
              <a:defRPr/>
            </a:pPr>
            <a:r>
              <a:rPr lang="en-US" dirty="0"/>
              <a:t>Exome captured vs. un-captured</a:t>
            </a:r>
          </a:p>
          <a:p>
            <a:pPr>
              <a:defRPr/>
            </a:pPr>
            <a:r>
              <a:rPr lang="en-US" dirty="0"/>
              <a:t>Library normalization?</a:t>
            </a:r>
          </a:p>
          <a:p>
            <a:pPr>
              <a:defRPr/>
            </a:pPr>
            <a:endParaRPr lang="en-US" dirty="0"/>
          </a:p>
          <a:p>
            <a:pPr>
              <a:defRPr/>
            </a:pPr>
            <a:r>
              <a:rPr lang="en-US" dirty="0"/>
              <a:t>These details can affect analysis strategy</a:t>
            </a:r>
          </a:p>
          <a:p>
            <a:pPr lvl="1">
              <a:defRPr/>
            </a:pPr>
            <a:r>
              <a:rPr lang="en-US" dirty="0"/>
              <a:t>Especially comparisons between libraries</a:t>
            </a:r>
          </a:p>
        </p:txBody>
      </p:sp>
    </p:spTree>
    <p:extLst>
      <p:ext uri="{BB962C8B-B14F-4D97-AF65-F5344CB8AC3E}">
        <p14:creationId xmlns:p14="http://schemas.microsoft.com/office/powerpoint/2010/main" val="3729175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188640"/>
            <a:ext cx="7272808" cy="6133334"/>
          </a:xfrm>
          <a:prstGeom prst="rect">
            <a:avLst/>
          </a:prstGeom>
        </p:spPr>
      </p:pic>
      <p:sp>
        <p:nvSpPr>
          <p:cNvPr id="7" name="Title 1"/>
          <p:cNvSpPr>
            <a:spLocks noGrp="1"/>
          </p:cNvSpPr>
          <p:nvPr>
            <p:ph type="title"/>
          </p:nvPr>
        </p:nvSpPr>
        <p:spPr>
          <a:xfrm>
            <a:off x="191067" y="44450"/>
            <a:ext cx="6277971" cy="864270"/>
          </a:xfrm>
        </p:spPr>
        <p:txBody>
          <a:bodyPr>
            <a:normAutofit/>
          </a:bodyPr>
          <a:lstStyle/>
          <a:p>
            <a:r>
              <a:rPr lang="en-US" sz="2800" b="1" dirty="0">
                <a:latin typeface="Calibri" charset="0"/>
                <a:ea typeface="ＭＳ Ｐゴシック" charset="0"/>
              </a:rPr>
              <a:t>RNA-seq - Fragmentation and size selection</a:t>
            </a:r>
          </a:p>
        </p:txBody>
      </p:sp>
    </p:spTree>
    <p:extLst>
      <p:ext uri="{BB962C8B-B14F-4D97-AF65-F5344CB8AC3E}">
        <p14:creationId xmlns:p14="http://schemas.microsoft.com/office/powerpoint/2010/main" val="344420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70606"/>
            <a:ext cx="5904656" cy="6138715"/>
          </a:xfrm>
          <a:prstGeom prst="rect">
            <a:avLst/>
          </a:prstGeom>
        </p:spPr>
      </p:pic>
      <p:sp>
        <p:nvSpPr>
          <p:cNvPr id="7" name="Title 1"/>
          <p:cNvSpPr>
            <a:spLocks noGrp="1"/>
          </p:cNvSpPr>
          <p:nvPr>
            <p:ph type="title"/>
          </p:nvPr>
        </p:nvSpPr>
        <p:spPr>
          <a:xfrm>
            <a:off x="7176120" y="27692"/>
            <a:ext cx="4680520" cy="864270"/>
          </a:xfrm>
        </p:spPr>
        <p:txBody>
          <a:bodyPr>
            <a:normAutofit fontScale="90000"/>
          </a:bodyPr>
          <a:lstStyle/>
          <a:p>
            <a:r>
              <a:rPr lang="en-US" sz="2800" b="1" dirty="0">
                <a:latin typeface="Calibri" charset="0"/>
                <a:ea typeface="ＭＳ Ｐゴシック" charset="0"/>
              </a:rPr>
              <a:t>RNA-seq - sequence enrichment (selection/depletion)</a:t>
            </a:r>
          </a:p>
        </p:txBody>
      </p:sp>
    </p:spTree>
    <p:extLst>
      <p:ext uri="{BB962C8B-B14F-4D97-AF65-F5344CB8AC3E}">
        <p14:creationId xmlns:p14="http://schemas.microsoft.com/office/powerpoint/2010/main" val="1195381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99FEFC-BDBB-E8FB-0062-7B2D94A2298A}"/>
              </a:ext>
            </a:extLst>
          </p:cNvPr>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Ordering RNA-seq data, “coverage”, and cost?</a:t>
            </a:r>
          </a:p>
        </p:txBody>
      </p:sp>
      <p:pic>
        <p:nvPicPr>
          <p:cNvPr id="6" name="Picture 5">
            <a:extLst>
              <a:ext uri="{FF2B5EF4-FFF2-40B4-BE49-F238E27FC236}">
                <a16:creationId xmlns:a16="http://schemas.microsoft.com/office/drawing/2014/main" id="{67C860C6-4480-EA71-C6B4-953949771FB5}"/>
              </a:ext>
            </a:extLst>
          </p:cNvPr>
          <p:cNvPicPr>
            <a:picLocks noChangeAspect="1"/>
          </p:cNvPicPr>
          <p:nvPr/>
        </p:nvPicPr>
        <p:blipFill>
          <a:blip r:embed="rId2"/>
          <a:srcRect r="65053"/>
          <a:stretch>
            <a:fillRect/>
          </a:stretch>
        </p:blipFill>
        <p:spPr>
          <a:xfrm>
            <a:off x="466529" y="1308751"/>
            <a:ext cx="5495731" cy="1938306"/>
          </a:xfrm>
          <a:prstGeom prst="rect">
            <a:avLst/>
          </a:prstGeom>
        </p:spPr>
      </p:pic>
      <p:sp>
        <p:nvSpPr>
          <p:cNvPr id="7" name="TextBox 6">
            <a:extLst>
              <a:ext uri="{FF2B5EF4-FFF2-40B4-BE49-F238E27FC236}">
                <a16:creationId xmlns:a16="http://schemas.microsoft.com/office/drawing/2014/main" id="{F116B9A7-30C1-7358-5127-B69974B7BCDB}"/>
              </a:ext>
            </a:extLst>
          </p:cNvPr>
          <p:cNvSpPr txBox="1"/>
          <p:nvPr/>
        </p:nvSpPr>
        <p:spPr>
          <a:xfrm>
            <a:off x="438539" y="3429000"/>
            <a:ext cx="111522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An example menu from a sequencing core facility (circa 2024)</a:t>
            </a:r>
          </a:p>
          <a:p>
            <a:pPr marL="285750" indent="-285750">
              <a:buFont typeface="Arial" panose="020B0604020202020204" pitchFamily="34" charset="0"/>
              <a:buChar char="•"/>
            </a:pPr>
            <a:r>
              <a:rPr lang="en-US" sz="2400" dirty="0"/>
              <a:t>Options primarily relate to method of enrichment and input amounts</a:t>
            </a:r>
          </a:p>
          <a:p>
            <a:pPr marL="285750" indent="-285750">
              <a:buFont typeface="Arial" panose="020B0604020202020204" pitchFamily="34" charset="0"/>
              <a:buChar char="•"/>
            </a:pPr>
            <a:r>
              <a:rPr lang="en-US" sz="2400" dirty="0"/>
              <a:t>“Coverage” is a non-intuitive concept in bulk-</a:t>
            </a:r>
            <a:r>
              <a:rPr lang="en-US" sz="2400" dirty="0" err="1"/>
              <a:t>RNAseq</a:t>
            </a:r>
            <a:r>
              <a:rPr lang="en-US" sz="2400" dirty="0"/>
              <a:t>. </a:t>
            </a:r>
          </a:p>
          <a:p>
            <a:pPr marL="742950" lvl="1" indent="-285750">
              <a:buFont typeface="Arial" panose="020B0604020202020204" pitchFamily="34" charset="0"/>
              <a:buChar char="•"/>
            </a:pPr>
            <a:r>
              <a:rPr lang="en-US" sz="2400" dirty="0"/>
              <a:t>30M reads is sufficient for gene abundance estimation (increase for other applications)</a:t>
            </a:r>
          </a:p>
        </p:txBody>
      </p:sp>
      <p:pic>
        <p:nvPicPr>
          <p:cNvPr id="8" name="Picture 7">
            <a:extLst>
              <a:ext uri="{FF2B5EF4-FFF2-40B4-BE49-F238E27FC236}">
                <a16:creationId xmlns:a16="http://schemas.microsoft.com/office/drawing/2014/main" id="{335DBC60-3B5D-6BD0-2BB8-9D22191A59B9}"/>
              </a:ext>
            </a:extLst>
          </p:cNvPr>
          <p:cNvPicPr>
            <a:picLocks noChangeAspect="1"/>
          </p:cNvPicPr>
          <p:nvPr/>
        </p:nvPicPr>
        <p:blipFill>
          <a:blip r:embed="rId2"/>
          <a:srcRect l="77796"/>
          <a:stretch>
            <a:fillRect/>
          </a:stretch>
        </p:blipFill>
        <p:spPr>
          <a:xfrm>
            <a:off x="8098968" y="1308751"/>
            <a:ext cx="3491771" cy="1938306"/>
          </a:xfrm>
          <a:prstGeom prst="rect">
            <a:avLst/>
          </a:prstGeom>
        </p:spPr>
      </p:pic>
      <p:pic>
        <p:nvPicPr>
          <p:cNvPr id="9" name="Picture 8">
            <a:extLst>
              <a:ext uri="{FF2B5EF4-FFF2-40B4-BE49-F238E27FC236}">
                <a16:creationId xmlns:a16="http://schemas.microsoft.com/office/drawing/2014/main" id="{1A6BAC9B-B182-13F1-0B79-6944C0259455}"/>
              </a:ext>
            </a:extLst>
          </p:cNvPr>
          <p:cNvPicPr>
            <a:picLocks noChangeAspect="1"/>
          </p:cNvPicPr>
          <p:nvPr/>
        </p:nvPicPr>
        <p:blipFill>
          <a:blip r:embed="rId2"/>
          <a:srcRect l="41038" r="48751"/>
          <a:stretch>
            <a:fillRect/>
          </a:stretch>
        </p:blipFill>
        <p:spPr>
          <a:xfrm>
            <a:off x="6213753" y="1308751"/>
            <a:ext cx="1605726" cy="1938306"/>
          </a:xfrm>
          <a:prstGeom prst="rect">
            <a:avLst/>
          </a:prstGeom>
        </p:spPr>
      </p:pic>
    </p:spTree>
    <p:extLst>
      <p:ext uri="{BB962C8B-B14F-4D97-AF65-F5344CB8AC3E}">
        <p14:creationId xmlns:p14="http://schemas.microsoft.com/office/powerpoint/2010/main" val="461043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6469039" y="332656"/>
            <a:ext cx="3947440" cy="864270"/>
          </a:xfrm>
        </p:spPr>
        <p:txBody>
          <a:bodyPr>
            <a:normAutofit fontScale="90000"/>
          </a:bodyPr>
          <a:lstStyle/>
          <a:p>
            <a:r>
              <a:rPr lang="en-US" sz="3200" b="1" dirty="0">
                <a:latin typeface="Calibri" charset="0"/>
                <a:ea typeface="ＭＳ Ｐゴシック" charset="0"/>
              </a:rPr>
              <a:t>Stranded vs. </a:t>
            </a:r>
            <a:r>
              <a:rPr lang="en-US" sz="3200" b="1" dirty="0" err="1">
                <a:latin typeface="Calibri" charset="0"/>
                <a:ea typeface="ＭＳ Ｐゴシック" charset="0"/>
              </a:rPr>
              <a:t>unstranded</a:t>
            </a:r>
            <a:endParaRPr lang="en-US" sz="3200" b="1" dirty="0">
              <a:latin typeface="Calibri" charset="0"/>
              <a:ea typeface="ＭＳ Ｐゴシック" charset="0"/>
            </a:endParaRPr>
          </a:p>
        </p:txBody>
      </p:sp>
      <p:pic>
        <p:nvPicPr>
          <p:cNvPr id="4" name="Picture 3"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b="34849"/>
          <a:stretch/>
        </p:blipFill>
        <p:spPr>
          <a:xfrm>
            <a:off x="1775521" y="1052737"/>
            <a:ext cx="4143053" cy="4468027"/>
          </a:xfrm>
          <a:prstGeom prst="rect">
            <a:avLst/>
          </a:prstGeom>
        </p:spPr>
      </p:pic>
      <p:pic>
        <p:nvPicPr>
          <p:cNvPr id="7" name="Picture 6"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t="65559"/>
          <a:stretch/>
        </p:blipFill>
        <p:spPr>
          <a:xfrm>
            <a:off x="6168009" y="2132857"/>
            <a:ext cx="4143053" cy="2361921"/>
          </a:xfrm>
          <a:prstGeom prst="rect">
            <a:avLst/>
          </a:prstGeom>
        </p:spPr>
      </p:pic>
    </p:spTree>
    <p:extLst>
      <p:ext uri="{BB962C8B-B14F-4D97-AF65-F5344CB8AC3E}">
        <p14:creationId xmlns:p14="http://schemas.microsoft.com/office/powerpoint/2010/main" val="946231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0"/>
            <a:ext cx="8839200" cy="1143000"/>
          </a:xfrm>
        </p:spPr>
        <p:txBody>
          <a:bodyPr/>
          <a:lstStyle/>
          <a:p>
            <a:r>
              <a:rPr lang="en-US">
                <a:latin typeface="Calibri" charset="0"/>
                <a:ea typeface="ＭＳ Ｐゴシック" charset="0"/>
              </a:rPr>
              <a:t>Replicates</a:t>
            </a:r>
          </a:p>
        </p:txBody>
      </p:sp>
      <p:sp>
        <p:nvSpPr>
          <p:cNvPr id="28674" name="Content Placeholder 2"/>
          <p:cNvSpPr>
            <a:spLocks noGrp="1"/>
          </p:cNvSpPr>
          <p:nvPr>
            <p:ph sz="half" idx="1"/>
          </p:nvPr>
        </p:nvSpPr>
        <p:spPr>
          <a:xfrm>
            <a:off x="1127448" y="1006475"/>
            <a:ext cx="4820915" cy="5119688"/>
          </a:xfrm>
        </p:spPr>
        <p:txBody>
          <a:bodyPr/>
          <a:lstStyle/>
          <a:p>
            <a:pPr>
              <a:lnSpc>
                <a:spcPct val="90000"/>
              </a:lnSpc>
            </a:pPr>
            <a:r>
              <a:rPr lang="en-US" sz="2600" dirty="0">
                <a:latin typeface="Calibri" charset="0"/>
                <a:ea typeface="ＭＳ Ｐゴシック" charset="0"/>
              </a:rPr>
              <a:t>Technical Replicate</a:t>
            </a:r>
          </a:p>
          <a:p>
            <a:pPr lvl="1">
              <a:lnSpc>
                <a:spcPct val="90000"/>
              </a:lnSpc>
            </a:pPr>
            <a:r>
              <a:rPr lang="en-US" sz="2200" dirty="0">
                <a:latin typeface="Calibri" charset="0"/>
                <a:ea typeface="ＭＳ Ｐゴシック" charset="0"/>
              </a:rPr>
              <a:t>Multiple instances of sequence generation</a:t>
            </a:r>
          </a:p>
          <a:p>
            <a:pPr lvl="2">
              <a:lnSpc>
                <a:spcPct val="90000"/>
              </a:lnSpc>
            </a:pPr>
            <a:r>
              <a:rPr lang="en-US" sz="1900" dirty="0">
                <a:latin typeface="Calibri" charset="0"/>
                <a:ea typeface="ＭＳ Ｐゴシック" charset="0"/>
              </a:rPr>
              <a:t>Flow Cells, Lanes, Indexes</a:t>
            </a:r>
          </a:p>
          <a:p>
            <a:pPr>
              <a:lnSpc>
                <a:spcPct val="90000"/>
              </a:lnSpc>
            </a:pPr>
            <a:r>
              <a:rPr lang="en-US" sz="2600" dirty="0">
                <a:latin typeface="Calibri" charset="0"/>
                <a:ea typeface="ＭＳ Ｐゴシック" charset="0"/>
              </a:rPr>
              <a:t>Biological Replicate</a:t>
            </a:r>
          </a:p>
          <a:p>
            <a:pPr lvl="1">
              <a:lnSpc>
                <a:spcPct val="90000"/>
              </a:lnSpc>
            </a:pPr>
            <a:r>
              <a:rPr lang="en-US" sz="2200" dirty="0">
                <a:latin typeface="Calibri" charset="0"/>
                <a:ea typeface="ＭＳ Ｐゴシック" charset="0"/>
              </a:rPr>
              <a:t>Multiple isolations of cells showing the same phenotype, stage or other experimental condition</a:t>
            </a:r>
          </a:p>
          <a:p>
            <a:pPr lvl="1">
              <a:lnSpc>
                <a:spcPct val="90000"/>
              </a:lnSpc>
            </a:pPr>
            <a:r>
              <a:rPr lang="en-US" sz="2200" dirty="0">
                <a:latin typeface="Calibri" charset="0"/>
                <a:ea typeface="ＭＳ Ｐゴシック" charset="0"/>
              </a:rPr>
              <a:t>Some example concerns/challenges:</a:t>
            </a:r>
          </a:p>
          <a:p>
            <a:pPr lvl="2">
              <a:lnSpc>
                <a:spcPct val="90000"/>
              </a:lnSpc>
            </a:pPr>
            <a:r>
              <a:rPr lang="en-US" sz="1900" dirty="0">
                <a:latin typeface="Calibri" charset="0"/>
                <a:ea typeface="ＭＳ Ｐゴシック" charset="0"/>
              </a:rPr>
              <a:t>Environmental Factors, Growth Conditions, Time</a:t>
            </a:r>
          </a:p>
          <a:p>
            <a:pPr lvl="1">
              <a:lnSpc>
                <a:spcPct val="90000"/>
              </a:lnSpc>
            </a:pPr>
            <a:r>
              <a:rPr lang="en-US" sz="2200" dirty="0">
                <a:latin typeface="Calibri" charset="0"/>
                <a:ea typeface="ＭＳ Ｐゴシック" charset="0"/>
              </a:rPr>
              <a:t>Correlation Coefficient 0.92-0.98</a:t>
            </a:r>
          </a:p>
          <a:p>
            <a:pPr lvl="1">
              <a:lnSpc>
                <a:spcPct val="90000"/>
              </a:lnSpc>
            </a:pPr>
            <a:endParaRPr lang="en-US" sz="2200" dirty="0">
              <a:latin typeface="Calibri" charset="0"/>
              <a:ea typeface="ＭＳ Ｐゴシック" charset="0"/>
            </a:endParaRPr>
          </a:p>
          <a:p>
            <a:pPr>
              <a:lnSpc>
                <a:spcPct val="90000"/>
              </a:lnSpc>
            </a:pPr>
            <a:endParaRPr lang="en-US" sz="2600" dirty="0">
              <a:latin typeface="Calibri" charset="0"/>
              <a:ea typeface="ＭＳ Ｐゴシック" charset="0"/>
            </a:endParaRPr>
          </a:p>
        </p:txBody>
      </p:sp>
      <p:pic>
        <p:nvPicPr>
          <p:cNvPr id="28675" name="Content Placeholder 4" descr="Picture 37.png"/>
          <p:cNvPicPr>
            <a:picLocks noChangeAspect="1"/>
          </p:cNvPicPr>
          <p:nvPr/>
        </p:nvPicPr>
        <p:blipFill>
          <a:blip r:embed="rId2">
            <a:extLst>
              <a:ext uri="{28A0092B-C50C-407E-A947-70E740481C1C}">
                <a14:useLocalDpi xmlns:a14="http://schemas.microsoft.com/office/drawing/2010/main" val="0"/>
              </a:ext>
            </a:extLst>
          </a:blip>
          <a:srcRect t="-12621" b="-12621"/>
          <a:stretch>
            <a:fillRect/>
          </a:stretch>
        </p:blipFill>
        <p:spPr bwMode="auto">
          <a:xfrm>
            <a:off x="6172201" y="1006475"/>
            <a:ext cx="4214813" cy="5119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03242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839416" y="1600200"/>
            <a:ext cx="9676184" cy="4648200"/>
          </a:xfrm>
        </p:spPr>
        <p:txBody>
          <a:bodyPr/>
          <a:lstStyle/>
          <a:p>
            <a:r>
              <a:rPr lang="en-US" dirty="0">
                <a:latin typeface="Calibri" charset="0"/>
                <a:ea typeface="ＭＳ Ｐゴシック" charset="0"/>
              </a:rPr>
              <a:t>Gene expression and differential expression</a:t>
            </a:r>
          </a:p>
          <a:p>
            <a:r>
              <a:rPr lang="en-US" dirty="0">
                <a:latin typeface="Calibri" charset="0"/>
                <a:ea typeface="ＭＳ Ｐゴシック" charset="0"/>
              </a:rPr>
              <a:t>Alternative expression analysis</a:t>
            </a:r>
          </a:p>
          <a:p>
            <a:r>
              <a:rPr lang="en-US" dirty="0">
                <a:latin typeface="Calibri" charset="0"/>
                <a:ea typeface="ＭＳ Ｐゴシック" charset="0"/>
              </a:rPr>
              <a:t>Transcript discovery and annotation</a:t>
            </a:r>
          </a:p>
          <a:p>
            <a:r>
              <a:rPr lang="en-US" dirty="0">
                <a:latin typeface="Calibri" charset="0"/>
                <a:ea typeface="ＭＳ Ｐゴシック" charset="0"/>
              </a:rPr>
              <a:t>Allele specific expression</a:t>
            </a:r>
          </a:p>
          <a:p>
            <a:pPr lvl="1"/>
            <a:r>
              <a:rPr lang="en-US" dirty="0">
                <a:latin typeface="Calibri" charset="0"/>
                <a:ea typeface="ＭＳ Ｐゴシック" charset="0"/>
              </a:rPr>
              <a:t>Relating to SNPs or mutations</a:t>
            </a:r>
          </a:p>
          <a:p>
            <a:r>
              <a:rPr lang="en-US" dirty="0">
                <a:latin typeface="Calibri" charset="0"/>
                <a:ea typeface="ＭＳ Ｐゴシック" charset="0"/>
              </a:rPr>
              <a:t>Mutation discovery</a:t>
            </a:r>
          </a:p>
          <a:p>
            <a:r>
              <a:rPr lang="en-US" dirty="0">
                <a:latin typeface="Calibri" charset="0"/>
                <a:ea typeface="ＭＳ Ｐゴシック" charset="0"/>
              </a:rPr>
              <a:t>Fusion detection</a:t>
            </a:r>
          </a:p>
          <a:p>
            <a:r>
              <a:rPr lang="en-US" dirty="0">
                <a:latin typeface="Calibri" charset="0"/>
                <a:ea typeface="ＭＳ Ｐゴシック" charset="0"/>
              </a:rPr>
              <a:t>RNA editing</a:t>
            </a:r>
          </a:p>
        </p:txBody>
      </p:sp>
    </p:spTree>
    <p:extLst>
      <p:ext uri="{BB962C8B-B14F-4D97-AF65-F5344CB8AC3E}">
        <p14:creationId xmlns:p14="http://schemas.microsoft.com/office/powerpoint/2010/main" val="167503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791CDA13-93E3-A301-036A-D57EFEFA1B42}"/>
              </a:ext>
            </a:extLst>
          </p:cNvPr>
          <p:cNvSpPr txBox="1">
            <a:spLocks/>
          </p:cNvSpPr>
          <p:nvPr/>
        </p:nvSpPr>
        <p:spPr>
          <a:xfrm>
            <a:off x="341194" y="0"/>
            <a:ext cx="11709779" cy="99060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latin typeface="+mn-lt"/>
                <a:ea typeface="ＭＳ Ｐゴシック" charset="-128"/>
                <a:cs typeface="Trebuchet MS" charset="0"/>
              </a:rPr>
              <a:t>DNA/RNA analysis began with (Sanger) sequencing</a:t>
            </a:r>
            <a:endParaRPr lang="en-US" altLang="en-US" b="1" dirty="0">
              <a:latin typeface="+mn-lt"/>
              <a:ea typeface="ＭＳ Ｐゴシック" charset="-128"/>
              <a:cs typeface="Trebuchet MS" charset="0"/>
            </a:endParaRPr>
          </a:p>
        </p:txBody>
      </p:sp>
      <p:pic>
        <p:nvPicPr>
          <p:cNvPr id="2" name="Picture 1">
            <a:extLst>
              <a:ext uri="{FF2B5EF4-FFF2-40B4-BE49-F238E27FC236}">
                <a16:creationId xmlns:a16="http://schemas.microsoft.com/office/drawing/2014/main" id="{0FECCCA9-39B8-D140-6D3F-A8178C9F450F}"/>
              </a:ext>
            </a:extLst>
          </p:cNvPr>
          <p:cNvPicPr>
            <a:picLocks noChangeAspect="1"/>
          </p:cNvPicPr>
          <p:nvPr/>
        </p:nvPicPr>
        <p:blipFill>
          <a:blip r:embed="rId4"/>
          <a:stretch>
            <a:fillRect/>
          </a:stretch>
        </p:blipFill>
        <p:spPr>
          <a:xfrm>
            <a:off x="3913003" y="709127"/>
            <a:ext cx="4256600" cy="5583240"/>
          </a:xfrm>
          <a:prstGeom prst="rect">
            <a:avLst/>
          </a:prstGeom>
        </p:spPr>
      </p:pic>
    </p:spTree>
    <p:extLst>
      <p:ext uri="{BB962C8B-B14F-4D97-AF65-F5344CB8AC3E}">
        <p14:creationId xmlns:p14="http://schemas.microsoft.com/office/powerpoint/2010/main" val="1866642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General themes of RNA-seq workflows</a:t>
            </a:r>
          </a:p>
        </p:txBody>
      </p:sp>
      <p:sp>
        <p:nvSpPr>
          <p:cNvPr id="31746" name="Content Placeholder 6"/>
          <p:cNvSpPr>
            <a:spLocks noGrp="1"/>
          </p:cNvSpPr>
          <p:nvPr>
            <p:ph idx="1"/>
          </p:nvPr>
        </p:nvSpPr>
        <p:spPr>
          <a:xfrm>
            <a:off x="911424" y="1301750"/>
            <a:ext cx="9604176" cy="4648200"/>
          </a:xfrm>
        </p:spPr>
        <p:txBody>
          <a:bodyPr/>
          <a:lstStyle/>
          <a:p>
            <a:r>
              <a:rPr lang="en-US" sz="2500" dirty="0">
                <a:latin typeface="Calibri" charset="0"/>
                <a:ea typeface="ＭＳ Ｐゴシック" charset="0"/>
              </a:rPr>
              <a:t>Each type of RNA-seq analysis has distinct requirements and challenges but also a common theme:</a:t>
            </a:r>
          </a:p>
          <a:p>
            <a:pPr>
              <a:buFont typeface="Segoe UI" charset="0"/>
              <a:buAutoNum type="arabicPeriod"/>
            </a:pPr>
            <a:r>
              <a:rPr lang="en-US" sz="2500" dirty="0">
                <a:latin typeface="Calibri" charset="0"/>
                <a:ea typeface="ＭＳ Ｐゴシック" charset="0"/>
              </a:rPr>
              <a:t>Obtain raw data (convert format)</a:t>
            </a:r>
          </a:p>
          <a:p>
            <a:pPr>
              <a:buFont typeface="Segoe UI" charset="0"/>
              <a:buAutoNum type="arabicPeriod"/>
            </a:pPr>
            <a:r>
              <a:rPr lang="en-US" sz="2500" dirty="0">
                <a:latin typeface="Calibri" charset="0"/>
                <a:ea typeface="ＭＳ Ｐゴシック" charset="0"/>
              </a:rPr>
              <a:t>Align/assemble reads</a:t>
            </a:r>
          </a:p>
          <a:p>
            <a:pPr>
              <a:buFont typeface="Segoe UI" charset="0"/>
              <a:buAutoNum type="arabicPeriod"/>
            </a:pPr>
            <a:r>
              <a:rPr lang="en-US" sz="2500" dirty="0">
                <a:latin typeface="Calibri" charset="0"/>
                <a:ea typeface="ＭＳ Ｐゴシック" charset="0"/>
              </a:rPr>
              <a:t>Process alignment with a tool specific to the goal </a:t>
            </a:r>
          </a:p>
          <a:p>
            <a:pPr marL="914400" lvl="1" indent="-514350">
              <a:buFont typeface="Arial" charset="0"/>
              <a:buChar char="•"/>
            </a:pPr>
            <a:r>
              <a:rPr lang="en-US" sz="2100" dirty="0">
                <a:latin typeface="Calibri" charset="0"/>
                <a:ea typeface="ＭＳ Ｐゴシック" charset="0"/>
              </a:rPr>
              <a:t>e.g. </a:t>
            </a:r>
            <a:r>
              <a:rPr lang="ja-JP" altLang="en-US" sz="2100">
                <a:latin typeface="Calibri" charset="0"/>
                <a:ea typeface="ＭＳ Ｐゴシック" charset="0"/>
              </a:rPr>
              <a:t>‘</a:t>
            </a:r>
            <a:r>
              <a:rPr lang="en-US" altLang="ja-JP" sz="2100" dirty="0" err="1">
                <a:latin typeface="Calibri" charset="0"/>
                <a:ea typeface="ＭＳ Ｐゴシック" charset="0"/>
              </a:rPr>
              <a:t>StringTie</a:t>
            </a:r>
            <a:r>
              <a:rPr lang="ja-JP" altLang="en-US" sz="2100">
                <a:latin typeface="Calibri" charset="0"/>
                <a:ea typeface="ＭＳ Ｐゴシック" charset="0"/>
              </a:rPr>
              <a:t>’</a:t>
            </a:r>
            <a:r>
              <a:rPr lang="en-US" altLang="ja-JP" sz="2100" dirty="0">
                <a:latin typeface="Calibri" charset="0"/>
                <a:ea typeface="ＭＳ Ｐゴシック" charset="0"/>
              </a:rPr>
              <a:t> for expression analysis, </a:t>
            </a:r>
            <a:r>
              <a:rPr lang="ja-JP" altLang="en-US" sz="2100">
                <a:latin typeface="Calibri" charset="0"/>
                <a:ea typeface="ＭＳ Ｐゴシック" charset="0"/>
              </a:rPr>
              <a:t>‘</a:t>
            </a:r>
            <a:r>
              <a:rPr lang="en-US" altLang="ja-JP" sz="2100" dirty="0" err="1">
                <a:latin typeface="Calibri" charset="0"/>
                <a:ea typeface="ＭＳ Ｐゴシック" charset="0"/>
              </a:rPr>
              <a:t>STARfusion</a:t>
            </a:r>
            <a:r>
              <a:rPr lang="ja-JP" altLang="en-US" sz="2100">
                <a:latin typeface="Calibri" charset="0"/>
                <a:ea typeface="ＭＳ Ｐゴシック" charset="0"/>
              </a:rPr>
              <a:t>’</a:t>
            </a:r>
            <a:r>
              <a:rPr lang="en-US" altLang="ja-JP" sz="2100" dirty="0">
                <a:latin typeface="Calibri" charset="0"/>
                <a:ea typeface="ＭＳ Ｐゴシック" charset="0"/>
              </a:rPr>
              <a:t> for fusion detection, etc.</a:t>
            </a:r>
          </a:p>
          <a:p>
            <a:pPr>
              <a:buFont typeface="Segoe UI" charset="0"/>
              <a:buAutoNum type="arabicPeriod"/>
            </a:pPr>
            <a:r>
              <a:rPr lang="en-US" sz="2500" dirty="0">
                <a:latin typeface="Calibri" charset="0"/>
                <a:ea typeface="ＭＳ Ｐゴシック" charset="0"/>
              </a:rPr>
              <a:t>Post process</a:t>
            </a:r>
          </a:p>
          <a:p>
            <a:pPr marL="914400" lvl="1" indent="-514350">
              <a:buFont typeface="Arial" charset="0"/>
              <a:buChar char="•"/>
            </a:pPr>
            <a:r>
              <a:rPr lang="en-US" sz="2100" dirty="0">
                <a:latin typeface="Calibri" charset="0"/>
                <a:ea typeface="ＭＳ Ｐゴシック" charset="0"/>
              </a:rPr>
              <a:t>Import into downstream software (R, Python, etc.)</a:t>
            </a:r>
          </a:p>
          <a:p>
            <a:pPr>
              <a:buFont typeface="Segoe UI" charset="0"/>
              <a:buAutoNum type="arabicPeriod"/>
            </a:pPr>
            <a:r>
              <a:rPr lang="en-US" sz="2500" dirty="0">
                <a:latin typeface="Calibri" charset="0"/>
                <a:ea typeface="ＭＳ Ｐゴシック" charset="0"/>
              </a:rPr>
              <a:t>Summarize and visualize</a:t>
            </a:r>
          </a:p>
          <a:p>
            <a:pPr marL="914400" lvl="1" indent="-514350">
              <a:buFont typeface="Arial" charset="0"/>
              <a:buChar char="•"/>
            </a:pPr>
            <a:r>
              <a:rPr lang="en-US" sz="2100" dirty="0">
                <a:latin typeface="Calibri" charset="0"/>
                <a:ea typeface="ＭＳ Ｐゴシック" charset="0"/>
              </a:rPr>
              <a:t>Create gene lists, prioritize candidates for validation, etc.</a:t>
            </a:r>
          </a:p>
        </p:txBody>
      </p:sp>
    </p:spTree>
    <p:extLst>
      <p:ext uri="{BB962C8B-B14F-4D97-AF65-F5344CB8AC3E}">
        <p14:creationId xmlns:p14="http://schemas.microsoft.com/office/powerpoint/2010/main" val="150834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0" y="10886"/>
            <a:ext cx="12192000" cy="801914"/>
          </a:xfrm>
        </p:spPr>
        <p:txBody>
          <a:bodyPr>
            <a:normAutofit fontScale="90000"/>
          </a:bodyPr>
          <a:lstStyle/>
          <a:p>
            <a:pPr algn="ctr"/>
            <a:r>
              <a:rPr lang="en-US" b="1" dirty="0">
                <a:latin typeface="Calibri" charset="0"/>
                <a:ea typeface="ＭＳ Ｐゴシック" charset="0"/>
              </a:rPr>
              <a:t>Expression estimation for known genes and transcripts</a:t>
            </a:r>
          </a:p>
        </p:txBody>
      </p:sp>
      <p:cxnSp>
        <p:nvCxnSpPr>
          <p:cNvPr id="6" name="Straight Arrow Connector 5"/>
          <p:cNvCxnSpPr/>
          <p:nvPr/>
        </p:nvCxnSpPr>
        <p:spPr>
          <a:xfrm>
            <a:off x="9600990" y="2394925"/>
            <a:ext cx="700955" cy="248"/>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2" name="TextBox 6"/>
          <p:cNvSpPr txBox="1">
            <a:spLocks noChangeArrowheads="1"/>
          </p:cNvSpPr>
          <p:nvPr/>
        </p:nvSpPr>
        <p:spPr bwMode="auto">
          <a:xfrm>
            <a:off x="9456973" y="1963125"/>
            <a:ext cx="91598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3’ bias</a:t>
            </a:r>
          </a:p>
        </p:txBody>
      </p:sp>
      <p:cxnSp>
        <p:nvCxnSpPr>
          <p:cNvPr id="8" name="Straight Arrow Connector 7"/>
          <p:cNvCxnSpPr/>
          <p:nvPr/>
        </p:nvCxnSpPr>
        <p:spPr>
          <a:xfrm>
            <a:off x="9459305" y="3907342"/>
            <a:ext cx="0" cy="647873"/>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4" name="TextBox 9"/>
          <p:cNvSpPr txBox="1">
            <a:spLocks noChangeArrowheads="1"/>
          </p:cNvSpPr>
          <p:nvPr/>
        </p:nvSpPr>
        <p:spPr bwMode="auto">
          <a:xfrm>
            <a:off x="9384693" y="3907342"/>
            <a:ext cx="1331913"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Down-regulated</a:t>
            </a:r>
          </a:p>
        </p:txBody>
      </p:sp>
      <p:pic>
        <p:nvPicPr>
          <p:cNvPr id="3" name="Content Placeholder 2" descr="Screen Shot 2013-05-30 at 8.54.3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75" r="-700"/>
          <a:stretch/>
        </p:blipFill>
        <p:spPr>
          <a:xfrm>
            <a:off x="1631951" y="705927"/>
            <a:ext cx="7739111" cy="5618673"/>
          </a:xfrm>
        </p:spPr>
      </p:pic>
    </p:spTree>
    <p:extLst>
      <p:ext uri="{BB962C8B-B14F-4D97-AF65-F5344CB8AC3E}">
        <p14:creationId xmlns:p14="http://schemas.microsoft.com/office/powerpoint/2010/main" val="277804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44624"/>
            <a:ext cx="8839200" cy="936104"/>
          </a:xfrm>
        </p:spPr>
        <p:txBody>
          <a:bodyPr>
            <a:normAutofit/>
          </a:bodyPr>
          <a:lstStyle/>
          <a:p>
            <a:pPr algn="ctr"/>
            <a:r>
              <a:rPr lang="en-US" sz="2800" b="1" dirty="0" err="1">
                <a:latin typeface="Calibri" panose="020F0502020204030204" pitchFamily="34" charset="0"/>
                <a:cs typeface="Calibri" panose="020F0502020204030204" pitchFamily="34" charset="0"/>
              </a:rPr>
              <a:t>HTSeq</a:t>
            </a:r>
            <a:r>
              <a:rPr lang="en-US" sz="2800" b="1" dirty="0">
                <a:latin typeface="Calibri" panose="020F0502020204030204" pitchFamily="34" charset="0"/>
                <a:cs typeface="Calibri" panose="020F0502020204030204" pitchFamily="34" charset="0"/>
              </a:rPr>
              <a:t>-count basically counts reads supporting a feature (exon, gene) by assessing overlapping coordinates</a:t>
            </a:r>
          </a:p>
        </p:txBody>
      </p:sp>
      <p:pic>
        <p:nvPicPr>
          <p:cNvPr id="4" name="Picture 3"/>
          <p:cNvPicPr>
            <a:picLocks noChangeAspect="1"/>
          </p:cNvPicPr>
          <p:nvPr/>
        </p:nvPicPr>
        <p:blipFill>
          <a:blip r:embed="rId3"/>
          <a:stretch>
            <a:fillRect/>
          </a:stretch>
        </p:blipFill>
        <p:spPr>
          <a:xfrm>
            <a:off x="3253280" y="1124744"/>
            <a:ext cx="5290992" cy="4752528"/>
          </a:xfrm>
          <a:prstGeom prst="rect">
            <a:avLst/>
          </a:prstGeom>
        </p:spPr>
      </p:pic>
      <p:sp>
        <p:nvSpPr>
          <p:cNvPr id="5" name="TextBox 4"/>
          <p:cNvSpPr txBox="1"/>
          <p:nvPr/>
        </p:nvSpPr>
        <p:spPr>
          <a:xfrm>
            <a:off x="1104405" y="5939989"/>
            <a:ext cx="9987147" cy="369332"/>
          </a:xfrm>
          <a:prstGeom prst="rect">
            <a:avLst/>
          </a:prstGeom>
          <a:noFill/>
        </p:spPr>
        <p:txBody>
          <a:bodyPr wrap="square" rtlCol="0">
            <a:spAutoFit/>
          </a:bodyPr>
          <a:lstStyle/>
          <a:p>
            <a:r>
              <a:rPr lang="en-US" dirty="0"/>
              <a:t>Whether a read is counted depends on the nature of overlap and “mode” selected</a:t>
            </a:r>
          </a:p>
        </p:txBody>
      </p:sp>
      <p:sp>
        <p:nvSpPr>
          <p:cNvPr id="3" name="TextBox 2">
            <a:extLst>
              <a:ext uri="{FF2B5EF4-FFF2-40B4-BE49-F238E27FC236}">
                <a16:creationId xmlns:a16="http://schemas.microsoft.com/office/drawing/2014/main" id="{B03DF895-6130-984C-8108-62F9AFE0CC83}"/>
              </a:ext>
            </a:extLst>
          </p:cNvPr>
          <p:cNvSpPr txBox="1"/>
          <p:nvPr/>
        </p:nvSpPr>
        <p:spPr>
          <a:xfrm>
            <a:off x="8869682" y="4754879"/>
            <a:ext cx="3174274" cy="1169551"/>
          </a:xfrm>
          <a:prstGeom prst="rect">
            <a:avLst/>
          </a:prstGeom>
          <a:noFill/>
        </p:spPr>
        <p:txBody>
          <a:bodyPr wrap="square" rtlCol="0">
            <a:spAutoFit/>
          </a:bodyPr>
          <a:lstStyle/>
          <a:p>
            <a:r>
              <a:rPr lang="en-US" sz="1400" dirty="0"/>
              <a:t>Note, if </a:t>
            </a:r>
            <a:r>
              <a:rPr lang="en-US" sz="1400" dirty="0" err="1"/>
              <a:t>gene_A</a:t>
            </a:r>
            <a:r>
              <a:rPr lang="en-US" sz="1400" dirty="0"/>
              <a:t> and </a:t>
            </a:r>
            <a:r>
              <a:rPr lang="en-US" sz="1400" dirty="0" err="1"/>
              <a:t>gene_B</a:t>
            </a:r>
            <a:r>
              <a:rPr lang="en-US" sz="1400" dirty="0"/>
              <a:t> on opposite strands, sequence data is stranded, and correct </a:t>
            </a:r>
            <a:r>
              <a:rPr lang="en-US" sz="1400" dirty="0" err="1"/>
              <a:t>HTSeq</a:t>
            </a:r>
            <a:r>
              <a:rPr lang="en-US" sz="1400" dirty="0"/>
              <a:t> parameter set then this read may not be ambiguous </a:t>
            </a:r>
          </a:p>
        </p:txBody>
      </p:sp>
      <p:cxnSp>
        <p:nvCxnSpPr>
          <p:cNvPr id="7" name="Straight Arrow Connector 6">
            <a:extLst>
              <a:ext uri="{FF2B5EF4-FFF2-40B4-BE49-F238E27FC236}">
                <a16:creationId xmlns:a16="http://schemas.microsoft.com/office/drawing/2014/main" id="{7B204E8E-A299-0646-B04B-7C6AC750E5B3}"/>
              </a:ext>
            </a:extLst>
          </p:cNvPr>
          <p:cNvCxnSpPr>
            <a:cxnSpLocks/>
            <a:stCxn id="3" idx="1"/>
          </p:cNvCxnSpPr>
          <p:nvPr/>
        </p:nvCxnSpPr>
        <p:spPr>
          <a:xfrm flipH="1">
            <a:off x="8544274" y="5339655"/>
            <a:ext cx="325408" cy="21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62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 (RPKM)?</a:t>
            </a:r>
          </a:p>
        </p:txBody>
      </p:sp>
      <p:sp>
        <p:nvSpPr>
          <p:cNvPr id="28674" name="Content Placeholder 2"/>
          <p:cNvSpPr>
            <a:spLocks noGrp="1"/>
          </p:cNvSpPr>
          <p:nvPr>
            <p:ph idx="1"/>
          </p:nvPr>
        </p:nvSpPr>
        <p:spPr>
          <a:xfrm>
            <a:off x="740979" y="1340768"/>
            <a:ext cx="10570780" cy="4983832"/>
          </a:xfrm>
        </p:spPr>
        <p:txBody>
          <a:bodyPr wrap="square">
            <a:normAutofit/>
          </a:bodyPr>
          <a:lstStyle/>
          <a:p>
            <a:r>
              <a:rPr lang="en-US" dirty="0">
                <a:latin typeface="Calibri" charset="0"/>
                <a:ea typeface="ＭＳ Ｐゴシック" charset="0"/>
              </a:rPr>
              <a:t>RPKM:          </a:t>
            </a:r>
            <a:r>
              <a:rPr lang="en-US" b="1" dirty="0">
                <a:latin typeface="Calibri" charset="0"/>
                <a:ea typeface="ＭＳ Ｐゴシック" charset="0"/>
              </a:rPr>
              <a:t>Reads</a:t>
            </a:r>
            <a:r>
              <a:rPr lang="en-US" dirty="0">
                <a:latin typeface="Calibri" charset="0"/>
                <a:ea typeface="ＭＳ Ｐゴシック" charset="0"/>
              </a:rPr>
              <a:t> Per Kilobase of transcript per Million mapped reads. </a:t>
            </a:r>
          </a:p>
          <a:p>
            <a:r>
              <a:rPr lang="en-US" dirty="0">
                <a:latin typeface="Calibri" charset="0"/>
                <a:ea typeface="ＭＳ Ｐゴシック" charset="0"/>
              </a:rPr>
              <a:t>FPKM:   </a:t>
            </a:r>
            <a:r>
              <a:rPr lang="en-US" b="1" dirty="0">
                <a:latin typeface="Calibri" charset="0"/>
                <a:ea typeface="ＭＳ Ｐゴシック" charset="0"/>
              </a:rPr>
              <a:t>Fragments</a:t>
            </a:r>
            <a:r>
              <a:rPr lang="en-US" dirty="0">
                <a:latin typeface="Calibri" charset="0"/>
                <a:ea typeface="ＭＳ Ｐゴシック" charset="0"/>
              </a:rPr>
              <a:t> Per Kilobase of transcript per Million mapped reads.</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No essential difference - Just a terminology change to better describe paired-end reads!</a:t>
            </a:r>
          </a:p>
          <a:p>
            <a:endParaRPr lang="en-US" dirty="0">
              <a:latin typeface="Calibri" charset="0"/>
              <a:ea typeface="ＭＳ Ｐゴシック" charset="0"/>
            </a:endParaRPr>
          </a:p>
        </p:txBody>
      </p:sp>
    </p:spTree>
    <p:extLst>
      <p:ext uri="{BB962C8B-B14F-4D97-AF65-F5344CB8AC3E}">
        <p14:creationId xmlns:p14="http://schemas.microsoft.com/office/powerpoint/2010/main" val="1919530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370489" y="1340768"/>
            <a:ext cx="7181194" cy="4983832"/>
          </a:xfrm>
        </p:spPr>
        <p:txBody>
          <a:bodyPr wrap="square">
            <a:normAutofit/>
          </a:bodyPr>
          <a:lstStyle/>
          <a:p>
            <a:r>
              <a:rPr lang="en-US" dirty="0">
                <a:latin typeface="Calibri" charset="0"/>
                <a:ea typeface="ＭＳ Ｐゴシック" charset="0"/>
              </a:rPr>
              <a:t>Why not just count reads in my </a:t>
            </a:r>
            <a:r>
              <a:rPr lang="en-US" dirty="0" err="1">
                <a:latin typeface="Calibri" charset="0"/>
                <a:ea typeface="ＭＳ Ｐゴシック" charset="0"/>
              </a:rPr>
              <a:t>RNAseq</a:t>
            </a:r>
            <a:r>
              <a:rPr lang="en-US" dirty="0">
                <a:latin typeface="Calibri" charset="0"/>
                <a:ea typeface="ＭＳ Ｐゴシック" charset="0"/>
              </a:rPr>
              <a:t> data?</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The relative expression of a transcript is proportional to the number of cDNA fragments that originate from it. However: </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biased towards larger genes</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related to total library depth</a:t>
            </a:r>
          </a:p>
        </p:txBody>
      </p:sp>
      <p:sp>
        <p:nvSpPr>
          <p:cNvPr id="2" name="TextBox 1">
            <a:extLst>
              <a:ext uri="{FF2B5EF4-FFF2-40B4-BE49-F238E27FC236}">
                <a16:creationId xmlns:a16="http://schemas.microsoft.com/office/drawing/2014/main" id="{5DBA97B9-0A17-DC4A-8D8A-CC62D7683E9B}"/>
              </a:ext>
            </a:extLst>
          </p:cNvPr>
          <p:cNvSpPr txBox="1"/>
          <p:nvPr/>
        </p:nvSpPr>
        <p:spPr>
          <a:xfrm>
            <a:off x="8246691" y="1358779"/>
            <a:ext cx="3452501" cy="3708708"/>
          </a:xfrm>
          <a:prstGeom prst="rect">
            <a:avLst/>
          </a:prstGeom>
          <a:noFill/>
        </p:spPr>
        <p:txBody>
          <a:bodyPr wrap="square" rtlCol="0">
            <a:spAutoFit/>
          </a:bodyPr>
          <a:lstStyle/>
          <a:p>
            <a:r>
              <a:rPr lang="en-US" sz="2000" b="1" dirty="0">
                <a:latin typeface="Calibri" charset="0"/>
                <a:ea typeface="ＭＳ Ｐゴシック" charset="0"/>
              </a:rPr>
              <a:t>Fragments</a:t>
            </a:r>
            <a:r>
              <a:rPr lang="en-US" sz="2000" dirty="0">
                <a:latin typeface="Calibri" charset="0"/>
                <a:ea typeface="ＭＳ Ｐゴシック" charset="0"/>
              </a:rPr>
              <a:t> </a:t>
            </a: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r>
              <a:rPr lang="en-US" sz="2000" b="1" dirty="0">
                <a:latin typeface="Calibri" charset="0"/>
                <a:ea typeface="ＭＳ Ｐゴシック" charset="0"/>
              </a:rPr>
              <a:t>Per Kilobase of transcript </a:t>
            </a:r>
          </a:p>
          <a:p>
            <a:endParaRPr lang="en-US" sz="1400" b="1" dirty="0">
              <a:latin typeface="Calibri" charset="0"/>
              <a:ea typeface="ＭＳ Ｐゴシック" charset="0"/>
            </a:endParaRPr>
          </a:p>
          <a:p>
            <a:endParaRPr lang="en-US" sz="1400" b="1" dirty="0">
              <a:latin typeface="Calibri" charset="0"/>
              <a:ea typeface="ＭＳ Ｐゴシック" charset="0"/>
            </a:endParaRPr>
          </a:p>
          <a:p>
            <a:r>
              <a:rPr lang="en-US" sz="2000" b="1" dirty="0">
                <a:latin typeface="Calibri" charset="0"/>
                <a:ea typeface="ＭＳ Ｐゴシック" charset="0"/>
              </a:rPr>
              <a:t>per Million mapped reads.</a:t>
            </a:r>
            <a:endParaRPr lang="en-US" sz="2000" b="1" dirty="0"/>
          </a:p>
        </p:txBody>
      </p:sp>
      <p:cxnSp>
        <p:nvCxnSpPr>
          <p:cNvPr id="4" name="Straight Arrow Connector 3">
            <a:extLst>
              <a:ext uri="{FF2B5EF4-FFF2-40B4-BE49-F238E27FC236}">
                <a16:creationId xmlns:a16="http://schemas.microsoft.com/office/drawing/2014/main" id="{4A7AFA4D-A2A1-5A4F-9E2E-567F8FF64D10}"/>
              </a:ext>
            </a:extLst>
          </p:cNvPr>
          <p:cNvCxnSpPr/>
          <p:nvPr/>
        </p:nvCxnSpPr>
        <p:spPr>
          <a:xfrm>
            <a:off x="7551683" y="1598064"/>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16AEFC-F577-F44D-8F6D-A789BB657019}"/>
              </a:ext>
            </a:extLst>
          </p:cNvPr>
          <p:cNvCxnSpPr/>
          <p:nvPr/>
        </p:nvCxnSpPr>
        <p:spPr>
          <a:xfrm>
            <a:off x="7625706" y="4023401"/>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74BCB3-8345-4F42-B5A0-B72F5A191604}"/>
              </a:ext>
            </a:extLst>
          </p:cNvPr>
          <p:cNvCxnSpPr/>
          <p:nvPr/>
        </p:nvCxnSpPr>
        <p:spPr>
          <a:xfrm>
            <a:off x="7625706" y="4789755"/>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12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696685" y="1340768"/>
            <a:ext cx="10354491" cy="4983832"/>
          </a:xfrm>
        </p:spPr>
        <p:txBody>
          <a:bodyPr wrap="square">
            <a:normAutofit fontScale="92500" lnSpcReduction="10000"/>
          </a:bodyPr>
          <a:lstStyle/>
          <a:p>
            <a:r>
              <a:rPr lang="en-US" dirty="0">
                <a:latin typeface="Calibri" charset="0"/>
                <a:ea typeface="ＭＳ Ｐゴシック" charset="0"/>
              </a:rPr>
              <a:t>FPKM attempts to normalize for gene size and library depth</a:t>
            </a:r>
          </a:p>
          <a:p>
            <a:pPr lvl="2"/>
            <a:r>
              <a:rPr lang="en-US" dirty="0">
                <a:latin typeface="Calibri" charset="0"/>
                <a:ea typeface="ＭＳ Ｐゴシック" charset="0"/>
              </a:rPr>
              <a:t>remember – RPKM is essentially the same!</a:t>
            </a:r>
          </a:p>
          <a:p>
            <a:endParaRPr lang="nl-NL" dirty="0">
              <a:latin typeface="Calibri" charset="0"/>
              <a:ea typeface="ＭＳ Ｐゴシック" charset="0"/>
            </a:endParaRPr>
          </a:p>
          <a:p>
            <a:r>
              <a:rPr lang="en-US" dirty="0">
                <a:latin typeface="Calibri" charset="0"/>
                <a:ea typeface="ＭＳ Ｐゴシック" charset="0"/>
              </a:rPr>
              <a:t>C = number of mappable fragments for a gene (transcript)</a:t>
            </a:r>
          </a:p>
          <a:p>
            <a:r>
              <a:rPr lang="en-US" dirty="0">
                <a:latin typeface="Calibri" charset="0"/>
                <a:ea typeface="ＭＳ Ｐゴシック" charset="0"/>
              </a:rPr>
              <a:t>N = total number of mappable fragments in the library </a:t>
            </a:r>
          </a:p>
          <a:p>
            <a:r>
              <a:rPr lang="en-US" dirty="0">
                <a:latin typeface="Calibri" charset="0"/>
                <a:ea typeface="ＭＳ Ｐゴシック" charset="0"/>
              </a:rPr>
              <a:t>L = number of base pairs in the gene (transcript)</a:t>
            </a:r>
          </a:p>
          <a:p>
            <a:pPr lvl="1"/>
            <a:r>
              <a:rPr lang="nl-NL" dirty="0">
                <a:latin typeface="Calibri" charset="0"/>
                <a:ea typeface="ＭＳ Ｐゴシック" charset="0"/>
              </a:rPr>
              <a:t>FPKM = (C / (N x L) ) x 1,000 x 1,000,000</a:t>
            </a:r>
            <a:r>
              <a:rPr lang="en-US" dirty="0">
                <a:latin typeface="Calibri" charset="0"/>
                <a:ea typeface="ＭＳ Ｐゴシック" charset="0"/>
              </a:rPr>
              <a:t> </a:t>
            </a:r>
          </a:p>
          <a:p>
            <a:pPr lvl="1"/>
            <a:r>
              <a:rPr lang="en-US" dirty="0">
                <a:latin typeface="Calibri" charset="0"/>
                <a:ea typeface="ＭＳ Ｐゴシック" charset="0"/>
              </a:rPr>
              <a:t>FPKM = (1,000,000,000 x C) / (N x L)</a:t>
            </a:r>
          </a:p>
          <a:p>
            <a:pPr lvl="1"/>
            <a:r>
              <a:rPr lang="en-US" dirty="0">
                <a:latin typeface="Calibri" charset="0"/>
                <a:ea typeface="ＭＳ Ｐゴシック" charset="0"/>
              </a:rPr>
              <a:t>FPKM = (C / (N / 1,000,000)) / (L/1000)</a:t>
            </a:r>
          </a:p>
          <a:p>
            <a:pPr marL="457200" lvl="1" indent="0">
              <a:buNone/>
            </a:pPr>
            <a:br>
              <a:rPr lang="en-US" dirty="0">
                <a:latin typeface="Calibri" charset="0"/>
                <a:ea typeface="ＭＳ Ｐゴシック" charset="0"/>
              </a:rPr>
            </a:br>
            <a:endParaRPr lang="en-US" dirty="0">
              <a:latin typeface="Calibri" charset="0"/>
              <a:ea typeface="ＭＳ Ｐゴシック" charset="0"/>
            </a:endParaRPr>
          </a:p>
          <a:p>
            <a:r>
              <a:rPr lang="en-US" sz="2000" dirty="0">
                <a:latin typeface="Calibri" charset="0"/>
                <a:ea typeface="ＭＳ Ｐゴシック" charset="0"/>
              </a:rPr>
              <a:t>More reading:</a:t>
            </a:r>
          </a:p>
          <a:p>
            <a:pPr lvl="1"/>
            <a:r>
              <a:rPr lang="en-US" sz="1600" dirty="0">
                <a:latin typeface="Calibri" charset="0"/>
                <a:ea typeface="ＭＳ Ｐゴシック" charset="0"/>
                <a:hlinkClick r:id="rId3"/>
              </a:rPr>
              <a:t>http://www.biostars.org/p/11378/</a:t>
            </a:r>
            <a:endParaRPr lang="en-US" sz="1600" dirty="0">
              <a:latin typeface="Calibri" charset="0"/>
              <a:ea typeface="ＭＳ Ｐゴシック" charset="0"/>
            </a:endParaRPr>
          </a:p>
          <a:p>
            <a:pPr lvl="1"/>
            <a:r>
              <a:rPr lang="en-US" sz="1600" dirty="0">
                <a:latin typeface="Calibri" charset="0"/>
                <a:ea typeface="ＭＳ Ｐゴシック" charset="0"/>
                <a:hlinkClick r:id="rId4"/>
              </a:rPr>
              <a:t>http://www.biostars.org/p/68126/</a:t>
            </a:r>
            <a:endParaRPr lang="en-US" sz="1600" dirty="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165116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1143000"/>
          </a:xfrm>
        </p:spPr>
        <p:txBody>
          <a:bodyPr/>
          <a:lstStyle/>
          <a:p>
            <a:pPr algn="ctr"/>
            <a:r>
              <a:rPr lang="en-US" b="1" dirty="0">
                <a:latin typeface="Calibri" panose="020F0502020204030204" pitchFamily="34" charset="0"/>
                <a:cs typeface="Calibri" panose="020F0502020204030204" pitchFamily="34" charset="0"/>
              </a:rPr>
              <a:t>How do FPKM and TPM differ?</a:t>
            </a:r>
          </a:p>
        </p:txBody>
      </p:sp>
      <p:sp>
        <p:nvSpPr>
          <p:cNvPr id="3" name="Content Placeholder 2"/>
          <p:cNvSpPr>
            <a:spLocks noGrp="1"/>
          </p:cNvSpPr>
          <p:nvPr>
            <p:ph idx="1"/>
          </p:nvPr>
        </p:nvSpPr>
        <p:spPr>
          <a:xfrm>
            <a:off x="1027611" y="994089"/>
            <a:ext cx="10180320" cy="1043690"/>
          </a:xfrm>
        </p:spPr>
        <p:txBody>
          <a:bodyPr>
            <a:normAutofit/>
          </a:bodyPr>
          <a:lstStyle/>
          <a:p>
            <a:r>
              <a:rPr lang="en-US" sz="2400" dirty="0"/>
              <a:t>TPM: Transcript per Kilobase Million</a:t>
            </a:r>
          </a:p>
          <a:p>
            <a:r>
              <a:rPr lang="en-US" sz="2400" dirty="0"/>
              <a:t>The difference is in the order of operations:</a:t>
            </a:r>
          </a:p>
        </p:txBody>
      </p:sp>
      <p:sp>
        <p:nvSpPr>
          <p:cNvPr id="4" name="Content Placeholder 2">
            <a:extLst>
              <a:ext uri="{FF2B5EF4-FFF2-40B4-BE49-F238E27FC236}">
                <a16:creationId xmlns:a16="http://schemas.microsoft.com/office/drawing/2014/main" id="{54F92D20-8AE2-DA44-A7D0-C91F848950E1}"/>
              </a:ext>
            </a:extLst>
          </p:cNvPr>
          <p:cNvSpPr txBox="1">
            <a:spLocks/>
          </p:cNvSpPr>
          <p:nvPr/>
        </p:nvSpPr>
        <p:spPr>
          <a:xfrm>
            <a:off x="927462" y="5011814"/>
            <a:ext cx="10180320" cy="137157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US" dirty="0"/>
          </a:p>
          <a:p>
            <a:r>
              <a:rPr lang="en-US" sz="4400" dirty="0"/>
              <a:t>The sum of all TPMs in each sample is the same. Easier to compare across samples!</a:t>
            </a:r>
            <a:br>
              <a:rPr lang="en-US" sz="4400" dirty="0"/>
            </a:br>
            <a:endParaRPr lang="en-US" sz="4400" dirty="0">
              <a:hlinkClick r:id="rId3"/>
            </a:endParaRPr>
          </a:p>
          <a:p>
            <a:r>
              <a:rPr lang="en-US" sz="3500" dirty="0">
                <a:hlinkClick r:id="rId3"/>
              </a:rPr>
              <a:t>http://www.rna-seqblog.com/rpkm-fpkm-and-tpm-clearly-explained/</a:t>
            </a:r>
            <a:endParaRPr lang="en-US" sz="3500" dirty="0"/>
          </a:p>
          <a:p>
            <a:r>
              <a:rPr lang="en-US" sz="3500" dirty="0">
                <a:hlinkClick r:id="rId4"/>
              </a:rPr>
              <a:t>https://www.ncbi.nlm.nih.gov/pubmed/22872506</a:t>
            </a:r>
            <a:r>
              <a:rPr lang="en-US" sz="3500" dirty="0"/>
              <a:t> </a:t>
            </a:r>
          </a:p>
        </p:txBody>
      </p:sp>
      <p:sp>
        <p:nvSpPr>
          <p:cNvPr id="6" name="TextBox 5">
            <a:extLst>
              <a:ext uri="{FF2B5EF4-FFF2-40B4-BE49-F238E27FC236}">
                <a16:creationId xmlns:a16="http://schemas.microsoft.com/office/drawing/2014/main" id="{4F402C60-59F1-1B44-B621-7F0D62AD1900}"/>
              </a:ext>
            </a:extLst>
          </p:cNvPr>
          <p:cNvSpPr txBox="1"/>
          <p:nvPr/>
        </p:nvSpPr>
        <p:spPr>
          <a:xfrm>
            <a:off x="818605" y="2172339"/>
            <a:ext cx="4380412" cy="2708434"/>
          </a:xfrm>
          <a:prstGeom prst="rect">
            <a:avLst/>
          </a:prstGeom>
          <a:noFill/>
          <a:ln>
            <a:solidFill>
              <a:schemeClr val="bg1">
                <a:lumMod val="65000"/>
              </a:schemeClr>
            </a:solidFill>
          </a:ln>
        </p:spPr>
        <p:txBody>
          <a:bodyPr wrap="square" rtlCol="0">
            <a:spAutoFit/>
          </a:bodyPr>
          <a:lstStyle/>
          <a:p>
            <a:r>
              <a:rPr lang="en-US" b="1" dirty="0"/>
              <a:t>FPKM</a:t>
            </a:r>
            <a:br>
              <a:rPr lang="en-US" sz="1000" b="1" dirty="0"/>
            </a:br>
            <a:endParaRPr lang="en-US" sz="1000" b="1" dirty="0"/>
          </a:p>
          <a:p>
            <a:r>
              <a:rPr lang="en-US" sz="1600" dirty="0"/>
              <a:t>1) Determine total fragment count, divide by 1,000,000 </a:t>
            </a:r>
            <a:r>
              <a:rPr lang="en-US" sz="1400" dirty="0">
                <a:solidFill>
                  <a:schemeClr val="bg2">
                    <a:lumMod val="50000"/>
                  </a:schemeClr>
                </a:solidFill>
              </a:rPr>
              <a:t>(per Million)</a:t>
            </a:r>
            <a:br>
              <a:rPr lang="en-US" sz="1400" dirty="0"/>
            </a:br>
            <a:endParaRPr lang="en-US" sz="1400" dirty="0"/>
          </a:p>
          <a:p>
            <a:r>
              <a:rPr lang="en-US" sz="1600" dirty="0"/>
              <a:t>2) Divide each gene/transcript fragment count by #1 </a:t>
            </a:r>
            <a:r>
              <a:rPr lang="en-US" sz="1400" dirty="0">
                <a:solidFill>
                  <a:schemeClr val="bg2">
                    <a:lumMod val="50000"/>
                  </a:schemeClr>
                </a:solidFill>
              </a:rPr>
              <a:t>(Fragments Per Million)</a:t>
            </a:r>
            <a:endParaRPr lang="en-US" sz="1400" dirty="0"/>
          </a:p>
          <a:p>
            <a:endParaRPr lang="en-US" sz="1600" dirty="0"/>
          </a:p>
          <a:p>
            <a:r>
              <a:rPr lang="en-US" sz="1600" dirty="0"/>
              <a:t>3) Divide each FPM by length of each gene/transcript in kilobases </a:t>
            </a:r>
            <a:r>
              <a:rPr lang="en-US" sz="1400" dirty="0">
                <a:solidFill>
                  <a:schemeClr val="bg2">
                    <a:lumMod val="50000"/>
                  </a:schemeClr>
                </a:solidFill>
              </a:rPr>
              <a:t>(FPKM)</a:t>
            </a:r>
          </a:p>
          <a:p>
            <a:endParaRPr lang="en-US" sz="1600" dirty="0"/>
          </a:p>
        </p:txBody>
      </p:sp>
      <p:sp>
        <p:nvSpPr>
          <p:cNvPr id="7" name="TextBox 6">
            <a:extLst>
              <a:ext uri="{FF2B5EF4-FFF2-40B4-BE49-F238E27FC236}">
                <a16:creationId xmlns:a16="http://schemas.microsoft.com/office/drawing/2014/main" id="{8377C2F8-4FD0-8646-9F7F-B2548A76E432}"/>
              </a:ext>
            </a:extLst>
          </p:cNvPr>
          <p:cNvSpPr txBox="1"/>
          <p:nvPr/>
        </p:nvSpPr>
        <p:spPr>
          <a:xfrm>
            <a:off x="6365966" y="2172339"/>
            <a:ext cx="4632960" cy="2739211"/>
          </a:xfrm>
          <a:prstGeom prst="rect">
            <a:avLst/>
          </a:prstGeom>
          <a:noFill/>
          <a:ln>
            <a:solidFill>
              <a:schemeClr val="bg1">
                <a:lumMod val="65000"/>
              </a:schemeClr>
            </a:solidFill>
          </a:ln>
        </p:spPr>
        <p:txBody>
          <a:bodyPr wrap="square" rtlCol="0">
            <a:spAutoFit/>
          </a:bodyPr>
          <a:lstStyle/>
          <a:p>
            <a:r>
              <a:rPr lang="en-US" b="1" dirty="0"/>
              <a:t>TPM</a:t>
            </a:r>
            <a:br>
              <a:rPr lang="en-US" sz="1000" b="1" dirty="0"/>
            </a:br>
            <a:endParaRPr lang="en-US" sz="1000" b="1" dirty="0"/>
          </a:p>
          <a:p>
            <a:r>
              <a:rPr lang="en-US" sz="1600" dirty="0"/>
              <a:t>1) Divide each gene/transcript fragment count by length of the transcript in kilobases  </a:t>
            </a:r>
            <a:r>
              <a:rPr lang="en-US" sz="1400" dirty="0">
                <a:solidFill>
                  <a:schemeClr val="bg2">
                    <a:lumMod val="50000"/>
                  </a:schemeClr>
                </a:solidFill>
              </a:rPr>
              <a:t>(Fragments Per Kilobase)</a:t>
            </a:r>
          </a:p>
          <a:p>
            <a:br>
              <a:rPr lang="en-US" sz="1600" dirty="0"/>
            </a:br>
            <a:r>
              <a:rPr lang="en-US" sz="1600" dirty="0"/>
              <a:t>2) Sum all FPK values for the sample and divide by 1,000,000 </a:t>
            </a:r>
            <a:r>
              <a:rPr lang="en-US" sz="1400" dirty="0">
                <a:solidFill>
                  <a:schemeClr val="bg2">
                    <a:lumMod val="50000"/>
                  </a:schemeClr>
                </a:solidFill>
              </a:rPr>
              <a:t>(per Million)</a:t>
            </a:r>
          </a:p>
          <a:p>
            <a:br>
              <a:rPr lang="en-US" sz="1600" dirty="0"/>
            </a:br>
            <a:r>
              <a:rPr lang="en-US" sz="1600" dirty="0"/>
              <a:t>3) Divide #1 by #2 </a:t>
            </a:r>
            <a:r>
              <a:rPr lang="en-US" sz="1600" dirty="0">
                <a:solidFill>
                  <a:schemeClr val="bg2">
                    <a:lumMod val="50000"/>
                  </a:schemeClr>
                </a:solidFill>
              </a:rPr>
              <a:t>(TPM)</a:t>
            </a:r>
          </a:p>
          <a:p>
            <a:endParaRPr lang="en-US" sz="1600" dirty="0"/>
          </a:p>
        </p:txBody>
      </p:sp>
    </p:spTree>
    <p:extLst>
      <p:ext uri="{BB962C8B-B14F-4D97-AF65-F5344CB8AC3E}">
        <p14:creationId xmlns:p14="http://schemas.microsoft.com/office/powerpoint/2010/main" val="2385424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056904" y="-27384"/>
            <a:ext cx="9458696" cy="864096"/>
          </a:xfrm>
        </p:spPr>
        <p:txBody>
          <a:bodyPr>
            <a:noAutofit/>
          </a:bodyPr>
          <a:lstStyle/>
          <a:p>
            <a:pPr algn="ctr"/>
            <a:r>
              <a:rPr lang="en-US" sz="3400" b="1" dirty="0">
                <a:latin typeface="Calibri" charset="0"/>
                <a:ea typeface="ＭＳ Ｐゴシック" charset="0"/>
              </a:rPr>
              <a:t>‘FPKM/TPM’ expression estimates vs. ‘raw’ counts</a:t>
            </a:r>
          </a:p>
        </p:txBody>
      </p:sp>
      <p:sp>
        <p:nvSpPr>
          <p:cNvPr id="31746" name="Content Placeholder 2"/>
          <p:cNvSpPr>
            <a:spLocks noGrp="1"/>
          </p:cNvSpPr>
          <p:nvPr>
            <p:ph idx="1"/>
          </p:nvPr>
        </p:nvSpPr>
        <p:spPr>
          <a:xfrm>
            <a:off x="866899" y="908720"/>
            <a:ext cx="10604665" cy="5328592"/>
          </a:xfrm>
        </p:spPr>
        <p:txBody>
          <a:bodyPr>
            <a:normAutofit lnSpcReduction="10000"/>
          </a:bodyPr>
          <a:lstStyle/>
          <a:p>
            <a:r>
              <a:rPr lang="en-US" dirty="0">
                <a:latin typeface="Calibri" charset="0"/>
                <a:ea typeface="ＭＳ Ｐゴシック" charset="0"/>
              </a:rPr>
              <a:t>Which should I use?</a:t>
            </a:r>
          </a:p>
          <a:p>
            <a:pPr lvl="1"/>
            <a:r>
              <a:rPr lang="en-US" dirty="0">
                <a:latin typeface="Calibri" charset="0"/>
                <a:ea typeface="ＭＳ Ｐゴシック" charset="0"/>
              </a:rPr>
              <a:t>Long running debate, but the general consensus:</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FPKM/TPM</a:t>
            </a:r>
          </a:p>
          <a:p>
            <a:pPr lvl="1"/>
            <a:r>
              <a:rPr lang="en-US" dirty="0">
                <a:latin typeface="Calibri" charset="0"/>
                <a:ea typeface="ＭＳ Ｐゴシック" charset="0"/>
              </a:rPr>
              <a:t>When you want to leverage more holistic approaches</a:t>
            </a:r>
          </a:p>
          <a:p>
            <a:pPr lvl="2"/>
            <a:r>
              <a:rPr lang="en-US" dirty="0">
                <a:latin typeface="Calibri" charset="0"/>
                <a:ea typeface="ＭＳ Ｐゴシック" charset="0"/>
              </a:rPr>
              <a:t>Transcript/Isoform deconvolution</a:t>
            </a:r>
          </a:p>
          <a:p>
            <a:pPr lvl="1"/>
            <a:r>
              <a:rPr lang="en-US" dirty="0">
                <a:latin typeface="Calibri" charset="0"/>
                <a:ea typeface="ＭＳ Ｐゴシック" charset="0"/>
              </a:rPr>
              <a:t>Good for visualization (e.g., </a:t>
            </a:r>
            <a:r>
              <a:rPr lang="en-US" dirty="0" err="1">
                <a:latin typeface="Calibri" charset="0"/>
                <a:ea typeface="ＭＳ Ｐゴシック" charset="0"/>
              </a:rPr>
              <a:t>heatmaps</a:t>
            </a:r>
            <a:r>
              <a:rPr lang="en-US" dirty="0">
                <a:latin typeface="Calibri" charset="0"/>
                <a:ea typeface="ＭＳ Ｐゴシック" charset="0"/>
              </a:rPr>
              <a:t>)</a:t>
            </a:r>
          </a:p>
          <a:p>
            <a:pPr lvl="1"/>
            <a:r>
              <a:rPr lang="en-US" dirty="0">
                <a:latin typeface="Calibri" charset="0"/>
                <a:ea typeface="ＭＳ Ｐゴシック" charset="0"/>
              </a:rPr>
              <a:t>Calculating fold changes, etc.</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Counts</a:t>
            </a:r>
          </a:p>
          <a:p>
            <a:pPr lvl="1"/>
            <a:r>
              <a:rPr lang="en-US" dirty="0">
                <a:latin typeface="Calibri" charset="0"/>
                <a:ea typeface="ＭＳ Ｐゴシック" charset="0"/>
              </a:rPr>
              <a:t>“More robust" statistical methods for differential expression</a:t>
            </a:r>
          </a:p>
          <a:p>
            <a:pPr lvl="1"/>
            <a:r>
              <a:rPr lang="en-US" dirty="0">
                <a:latin typeface="Calibri" charset="0"/>
                <a:ea typeface="ＭＳ Ｐゴシック" charset="0"/>
              </a:rPr>
              <a:t>Accommodates more sophisticated experimental designs with appropriate statistical tests</a:t>
            </a:r>
          </a:p>
          <a:p>
            <a:pPr lvl="1"/>
            <a:r>
              <a:rPr lang="en-US" dirty="0">
                <a:latin typeface="Calibri" charset="0"/>
                <a:ea typeface="ＭＳ Ｐゴシック" charset="0"/>
              </a:rPr>
              <a:t>Not suitable for transcript/isoform level estimation</a:t>
            </a:r>
          </a:p>
        </p:txBody>
      </p:sp>
    </p:spTree>
    <p:extLst>
      <p:ext uri="{BB962C8B-B14F-4D97-AF65-F5344CB8AC3E}">
        <p14:creationId xmlns:p14="http://schemas.microsoft.com/office/powerpoint/2010/main" val="3142451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764704"/>
          </a:xfrm>
        </p:spPr>
        <p:txBody>
          <a:bodyPr>
            <a:normAutofit/>
          </a:bodyPr>
          <a:lstStyle/>
          <a:p>
            <a:pPr algn="ctr"/>
            <a:r>
              <a:rPr lang="en-US" b="1" dirty="0">
                <a:latin typeface="Calibri" panose="020F0502020204030204" pitchFamily="34" charset="0"/>
                <a:cs typeface="Calibri" panose="020F0502020204030204" pitchFamily="34" charset="0"/>
              </a:rPr>
              <a:t>Differential Expression</a:t>
            </a:r>
          </a:p>
        </p:txBody>
      </p:sp>
      <p:sp>
        <p:nvSpPr>
          <p:cNvPr id="3" name="Content Placeholder 2"/>
          <p:cNvSpPr>
            <a:spLocks noGrp="1"/>
          </p:cNvSpPr>
          <p:nvPr>
            <p:ph idx="1"/>
          </p:nvPr>
        </p:nvSpPr>
        <p:spPr>
          <a:xfrm>
            <a:off x="597747" y="873475"/>
            <a:ext cx="11159066" cy="5111049"/>
          </a:xfrm>
        </p:spPr>
        <p:txBody>
          <a:bodyPr>
            <a:normAutofit/>
          </a:bodyPr>
          <a:lstStyle/>
          <a:p>
            <a:r>
              <a:rPr lang="en-US" dirty="0"/>
              <a:t>Tying gene expression back to genotype/phenotype</a:t>
            </a:r>
          </a:p>
          <a:p>
            <a:endParaRPr lang="en-US" dirty="0"/>
          </a:p>
          <a:p>
            <a:r>
              <a:rPr lang="en-US" dirty="0"/>
              <a:t>What genes/transcripts are being expressed at higher/lower levels in different groups of samples?</a:t>
            </a:r>
          </a:p>
          <a:p>
            <a:pPr lvl="1"/>
            <a:r>
              <a:rPr lang="en-US" dirty="0"/>
              <a:t>Are these differences ‘significant’, accounting for variance/noise?</a:t>
            </a:r>
          </a:p>
          <a:p>
            <a:endParaRPr lang="en-US" dirty="0"/>
          </a:p>
        </p:txBody>
      </p:sp>
      <p:pic>
        <p:nvPicPr>
          <p:cNvPr id="6" name="Picture 5">
            <a:extLst>
              <a:ext uri="{FF2B5EF4-FFF2-40B4-BE49-F238E27FC236}">
                <a16:creationId xmlns:a16="http://schemas.microsoft.com/office/drawing/2014/main" id="{3E1B4A4A-D781-BD4E-94DC-4B6E90B4E366}"/>
              </a:ext>
            </a:extLst>
          </p:cNvPr>
          <p:cNvPicPr>
            <a:picLocks noChangeAspect="1"/>
          </p:cNvPicPr>
          <p:nvPr/>
        </p:nvPicPr>
        <p:blipFill>
          <a:blip r:embed="rId2"/>
          <a:stretch>
            <a:fillRect/>
          </a:stretch>
        </p:blipFill>
        <p:spPr>
          <a:xfrm>
            <a:off x="6352191" y="3276771"/>
            <a:ext cx="5242062" cy="2960223"/>
          </a:xfrm>
          <a:prstGeom prst="rect">
            <a:avLst/>
          </a:prstGeom>
        </p:spPr>
      </p:pic>
    </p:spTree>
    <p:extLst>
      <p:ext uri="{BB962C8B-B14F-4D97-AF65-F5344CB8AC3E}">
        <p14:creationId xmlns:p14="http://schemas.microsoft.com/office/powerpoint/2010/main" val="362329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7B67F5-B79E-4A48-A23A-980C8FAAB3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135" y="1584920"/>
            <a:ext cx="8156321" cy="4724400"/>
          </a:xfrm>
        </p:spPr>
      </p:pic>
      <p:sp>
        <p:nvSpPr>
          <p:cNvPr id="2" name="Title 1">
            <a:extLst>
              <a:ext uri="{FF2B5EF4-FFF2-40B4-BE49-F238E27FC236}">
                <a16:creationId xmlns:a16="http://schemas.microsoft.com/office/drawing/2014/main" id="{AFD05EFD-2B84-4C44-814D-5233DF02B1E7}"/>
              </a:ext>
            </a:extLst>
          </p:cNvPr>
          <p:cNvSpPr>
            <a:spLocks noGrp="1"/>
          </p:cNvSpPr>
          <p:nvPr>
            <p:ph type="title"/>
          </p:nvPr>
        </p:nvSpPr>
        <p:spPr>
          <a:xfrm>
            <a:off x="391885" y="113198"/>
            <a:ext cx="11327363" cy="1325563"/>
          </a:xfrm>
        </p:spPr>
        <p:txBody>
          <a:bodyPr>
            <a:normAutofit/>
          </a:bodyPr>
          <a:lstStyle/>
          <a:p>
            <a:r>
              <a:rPr lang="en-US" sz="3600" b="1" dirty="0"/>
              <a:t>Examples of RNA-</a:t>
            </a:r>
            <a:r>
              <a:rPr lang="en-US" sz="3600" b="1" dirty="0" err="1"/>
              <a:t>seq</a:t>
            </a:r>
            <a:r>
              <a:rPr lang="en-US" sz="3600" b="1" dirty="0"/>
              <a:t> data analysis workflows for differential gene expression</a:t>
            </a:r>
          </a:p>
        </p:txBody>
      </p:sp>
      <p:sp>
        <p:nvSpPr>
          <p:cNvPr id="6" name="TextBox 5">
            <a:hlinkClick r:id="rId4"/>
            <a:extLst>
              <a:ext uri="{FF2B5EF4-FFF2-40B4-BE49-F238E27FC236}">
                <a16:creationId xmlns:a16="http://schemas.microsoft.com/office/drawing/2014/main" id="{A17E41E2-F46E-3D4B-87FD-FA162EF64F3B}"/>
              </a:ext>
            </a:extLst>
          </p:cNvPr>
          <p:cNvSpPr txBox="1"/>
          <p:nvPr/>
        </p:nvSpPr>
        <p:spPr>
          <a:xfrm>
            <a:off x="47328" y="5894308"/>
            <a:ext cx="3501280" cy="369332"/>
          </a:xfrm>
          <a:prstGeom prst="rect">
            <a:avLst/>
          </a:prstGeom>
          <a:noFill/>
        </p:spPr>
        <p:txBody>
          <a:bodyPr wrap="none" rtlCol="0">
            <a:spAutoFit/>
          </a:bodyPr>
          <a:lstStyle/>
          <a:p>
            <a:r>
              <a:rPr lang="en-US" dirty="0">
                <a:hlinkClick r:id="rId4"/>
              </a:rPr>
              <a:t>RNA sequencing: the teenage years</a:t>
            </a:r>
            <a:endParaRPr lang="en-US" dirty="0"/>
          </a:p>
        </p:txBody>
      </p:sp>
      <p:sp>
        <p:nvSpPr>
          <p:cNvPr id="8" name="5-Point Star 7">
            <a:extLst>
              <a:ext uri="{FF2B5EF4-FFF2-40B4-BE49-F238E27FC236}">
                <a16:creationId xmlns:a16="http://schemas.microsoft.com/office/drawing/2014/main" id="{11A52ED3-7911-344E-B584-FF5A9BEAD41A}"/>
              </a:ext>
            </a:extLst>
          </p:cNvPr>
          <p:cNvSpPr/>
          <p:nvPr/>
        </p:nvSpPr>
        <p:spPr>
          <a:xfrm>
            <a:off x="3881919" y="2661135"/>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805BC12-4755-4A48-9D92-62DC0B9E86EA}"/>
              </a:ext>
            </a:extLst>
          </p:cNvPr>
          <p:cNvSpPr/>
          <p:nvPr/>
        </p:nvSpPr>
        <p:spPr>
          <a:xfrm>
            <a:off x="5790782" y="5229200"/>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2F3EEFEA-E8A3-6747-A484-FE0B6624EF5A}"/>
              </a:ext>
            </a:extLst>
          </p:cNvPr>
          <p:cNvSpPr/>
          <p:nvPr/>
        </p:nvSpPr>
        <p:spPr>
          <a:xfrm>
            <a:off x="3701260" y="380060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E6C050EF-0900-964A-A7D5-A2929C7063A7}"/>
              </a:ext>
            </a:extLst>
          </p:cNvPr>
          <p:cNvSpPr/>
          <p:nvPr/>
        </p:nvSpPr>
        <p:spPr>
          <a:xfrm>
            <a:off x="5826786" y="3092094"/>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E2FC296-8FCA-E24A-A840-B999B49A78DB}"/>
              </a:ext>
            </a:extLst>
          </p:cNvPr>
          <p:cNvSpPr/>
          <p:nvPr/>
        </p:nvSpPr>
        <p:spPr>
          <a:xfrm>
            <a:off x="3722192" y="4805837"/>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DA25B287-8DB0-D843-AB46-317A3064C707}"/>
              </a:ext>
            </a:extLst>
          </p:cNvPr>
          <p:cNvSpPr/>
          <p:nvPr/>
        </p:nvSpPr>
        <p:spPr>
          <a:xfrm>
            <a:off x="8557875" y="345543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8AEB5E67-0862-D240-B1DE-1D8E9D306FA0}"/>
              </a:ext>
            </a:extLst>
          </p:cNvPr>
          <p:cNvSpPr/>
          <p:nvPr/>
        </p:nvSpPr>
        <p:spPr>
          <a:xfrm>
            <a:off x="10061393" y="5906206"/>
            <a:ext cx="216024" cy="216024"/>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E0E3D1-5DA1-DB47-AB25-857C746577F7}"/>
              </a:ext>
            </a:extLst>
          </p:cNvPr>
          <p:cNvSpPr txBox="1"/>
          <p:nvPr/>
        </p:nvSpPr>
        <p:spPr>
          <a:xfrm>
            <a:off x="10200456" y="5877272"/>
            <a:ext cx="1764329" cy="307777"/>
          </a:xfrm>
          <a:prstGeom prst="rect">
            <a:avLst/>
          </a:prstGeom>
          <a:noFill/>
        </p:spPr>
        <p:txBody>
          <a:bodyPr wrap="none" rtlCol="0">
            <a:spAutoFit/>
          </a:bodyPr>
          <a:lstStyle/>
          <a:p>
            <a:r>
              <a:rPr lang="en-US" sz="1400" dirty="0"/>
              <a:t>Covered in </a:t>
            </a:r>
            <a:r>
              <a:rPr lang="en-US" sz="1400" dirty="0" err="1"/>
              <a:t>rnabio.org</a:t>
            </a:r>
            <a:endParaRPr lang="en-US" sz="1400" dirty="0"/>
          </a:p>
        </p:txBody>
      </p:sp>
    </p:spTree>
    <p:extLst>
      <p:ext uri="{BB962C8B-B14F-4D97-AF65-F5344CB8AC3E}">
        <p14:creationId xmlns:p14="http://schemas.microsoft.com/office/powerpoint/2010/main" val="1189248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7533"/>
            <a:ext cx="11684000" cy="760667"/>
          </a:xfrm>
        </p:spPr>
        <p:txBody>
          <a:bodyPr>
            <a:normAutofit fontScale="90000"/>
          </a:bodyPr>
          <a:lstStyle/>
          <a:p>
            <a:pPr algn="ctr"/>
            <a:r>
              <a:rPr lang="en-US" sz="2800" b="1" dirty="0">
                <a:latin typeface="+mn-lt"/>
              </a:rPr>
              <a:t>Costs of sequencing have plummeted from ~$100M to &lt;$1000 per human genome</a:t>
            </a:r>
          </a:p>
        </p:txBody>
      </p:sp>
      <p:pic>
        <p:nvPicPr>
          <p:cNvPr id="7" name="Picture 6" descr="A graph showing the cost of human genome&#10;&#10;AI-generated content may be incorrect.">
            <a:extLst>
              <a:ext uri="{FF2B5EF4-FFF2-40B4-BE49-F238E27FC236}">
                <a16:creationId xmlns:a16="http://schemas.microsoft.com/office/drawing/2014/main" id="{58C7E1AE-2B80-F037-21E6-0E74763E2A98}"/>
              </a:ext>
            </a:extLst>
          </p:cNvPr>
          <p:cNvPicPr>
            <a:picLocks noChangeAspect="1"/>
          </p:cNvPicPr>
          <p:nvPr/>
        </p:nvPicPr>
        <p:blipFill>
          <a:blip r:embed="rId2"/>
          <a:stretch>
            <a:fillRect/>
          </a:stretch>
        </p:blipFill>
        <p:spPr>
          <a:xfrm>
            <a:off x="1397873" y="869730"/>
            <a:ext cx="9417270" cy="5297215"/>
          </a:xfrm>
          <a:prstGeom prst="rect">
            <a:avLst/>
          </a:prstGeom>
        </p:spPr>
      </p:pic>
    </p:spTree>
    <p:extLst>
      <p:ext uri="{BB962C8B-B14F-4D97-AF65-F5344CB8AC3E}">
        <p14:creationId xmlns:p14="http://schemas.microsoft.com/office/powerpoint/2010/main" val="3071965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normAutofit/>
          </a:bodyPr>
          <a:lstStyle/>
          <a:p>
            <a:pPr algn="ctr"/>
            <a:r>
              <a:rPr lang="en-US" b="1" dirty="0">
                <a:latin typeface="Calibri" panose="020F0502020204030204" pitchFamily="34" charset="0"/>
                <a:cs typeface="Calibri" panose="020F0502020204030204" pitchFamily="34" charset="0"/>
              </a:rPr>
              <a:t>Multiple approaches advisable</a:t>
            </a:r>
          </a:p>
        </p:txBody>
      </p:sp>
      <p:pic>
        <p:nvPicPr>
          <p:cNvPr id="3" name="Picture 2" descr="Screen Shot 2013-06-01 at 10.13.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664" y="1440160"/>
            <a:ext cx="6078124" cy="4653136"/>
          </a:xfrm>
          <a:prstGeom prst="rect">
            <a:avLst/>
          </a:prstGeom>
        </p:spPr>
      </p:pic>
    </p:spTree>
    <p:extLst>
      <p:ext uri="{BB962C8B-B14F-4D97-AF65-F5344CB8AC3E}">
        <p14:creationId xmlns:p14="http://schemas.microsoft.com/office/powerpoint/2010/main" val="761106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838200" y="0"/>
            <a:ext cx="10515600" cy="1325563"/>
          </a:xfrm>
        </p:spPr>
        <p:txBody>
          <a:bodyPr/>
          <a:lstStyle/>
          <a:p>
            <a:pPr algn="ctr"/>
            <a:r>
              <a:rPr lang="en-US" b="1" dirty="0">
                <a:latin typeface="Calibri" charset="0"/>
                <a:ea typeface="ＭＳ Ｐゴシック" charset="0"/>
              </a:rPr>
              <a:t>Lessons learned from microarray days</a:t>
            </a:r>
          </a:p>
        </p:txBody>
      </p:sp>
      <p:sp>
        <p:nvSpPr>
          <p:cNvPr id="34818" name="Content Placeholder 2"/>
          <p:cNvSpPr>
            <a:spLocks noGrp="1"/>
          </p:cNvSpPr>
          <p:nvPr>
            <p:ph idx="1"/>
          </p:nvPr>
        </p:nvSpPr>
        <p:spPr>
          <a:xfrm>
            <a:off x="838200" y="1555668"/>
            <a:ext cx="10515600" cy="4621295"/>
          </a:xfrm>
        </p:spPr>
        <p:txBody>
          <a:bodyPr>
            <a:normAutofit lnSpcReduction="10000"/>
          </a:bodyPr>
          <a:lstStyle/>
          <a:p>
            <a:r>
              <a:rPr lang="en-US" dirty="0">
                <a:latin typeface="Calibri" charset="0"/>
                <a:ea typeface="ＭＳ Ｐゴシック" charset="0"/>
              </a:rPr>
              <a:t>Hansen et al. “Sequencing Technology Does Not Eliminate Biological Variability.” Nature Biotechnology 29, no. 7 (2011): 572–573.</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Power analysis for RNA-seq experiments</a:t>
            </a:r>
          </a:p>
          <a:p>
            <a:pPr lvl="1"/>
            <a:r>
              <a:rPr lang="en-US" dirty="0">
                <a:latin typeface="Calibri" charset="0"/>
                <a:ea typeface="ＭＳ Ｐゴシック" charset="0"/>
                <a:hlinkClick r:id="rId2"/>
              </a:rPr>
              <a:t>http://scotty.genetics.utah.edu/</a:t>
            </a:r>
            <a:endParaRPr lang="en-US" dirty="0">
              <a:latin typeface="Calibri" charset="0"/>
              <a:ea typeface="ＭＳ Ｐゴシック" charset="0"/>
            </a:endParaRPr>
          </a:p>
          <a:p>
            <a:pPr lvl="1"/>
            <a:endParaRPr lang="en-US" dirty="0">
              <a:latin typeface="Calibri" charset="0"/>
              <a:ea typeface="ＭＳ Ｐゴシック" charset="0"/>
            </a:endParaRPr>
          </a:p>
          <a:p>
            <a:r>
              <a:rPr lang="en-US" dirty="0">
                <a:latin typeface="Calibri" charset="0"/>
                <a:ea typeface="ＭＳ Ｐゴシック" charset="0"/>
              </a:rPr>
              <a:t>RNA-seq need for biological replicates</a:t>
            </a:r>
          </a:p>
          <a:p>
            <a:pPr lvl="1"/>
            <a:r>
              <a:rPr lang="en-US" dirty="0">
                <a:latin typeface="Calibri" charset="0"/>
                <a:ea typeface="ＭＳ Ｐゴシック" charset="0"/>
                <a:hlinkClick r:id="rId3"/>
              </a:rPr>
              <a:t>http://www.biostars.org/p/1161/</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RNA-seq study design</a:t>
            </a:r>
          </a:p>
          <a:p>
            <a:pPr lvl="1"/>
            <a:r>
              <a:rPr lang="en-US" dirty="0">
                <a:latin typeface="Calibri" charset="0"/>
                <a:ea typeface="ＭＳ Ｐゴシック" charset="0"/>
                <a:hlinkClick r:id="rId4"/>
              </a:rPr>
              <a:t>http://www.biostars.org/p/68885/</a:t>
            </a:r>
            <a:endParaRPr lang="en-US" dirty="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3741491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676400" y="53752"/>
            <a:ext cx="8839200" cy="1143000"/>
          </a:xfrm>
        </p:spPr>
        <p:txBody>
          <a:bodyPr/>
          <a:lstStyle/>
          <a:p>
            <a:pPr algn="ctr"/>
            <a:r>
              <a:rPr lang="en-US" b="1" dirty="0">
                <a:latin typeface="Calibri" charset="0"/>
                <a:ea typeface="ＭＳ Ｐゴシック" charset="0"/>
              </a:rPr>
              <a:t>Multiple testing correction</a:t>
            </a:r>
          </a:p>
        </p:txBody>
      </p:sp>
      <p:sp>
        <p:nvSpPr>
          <p:cNvPr id="35842" name="Content Placeholder 2"/>
          <p:cNvSpPr>
            <a:spLocks noGrp="1"/>
          </p:cNvSpPr>
          <p:nvPr>
            <p:ph idx="1"/>
          </p:nvPr>
        </p:nvSpPr>
        <p:spPr>
          <a:xfrm>
            <a:off x="581891" y="1196752"/>
            <a:ext cx="10877797" cy="4968552"/>
          </a:xfrm>
        </p:spPr>
        <p:txBody>
          <a:bodyPr>
            <a:normAutofit lnSpcReduction="10000"/>
          </a:bodyPr>
          <a:lstStyle/>
          <a:p>
            <a:r>
              <a:rPr lang="en-US" dirty="0">
                <a:latin typeface="Calibri" charset="0"/>
                <a:ea typeface="ＭＳ Ｐゴシック" charset="0"/>
              </a:rPr>
              <a:t>As more attributes are compared, differences due solely to chance become more likely! </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Well known from array studies</a:t>
            </a:r>
          </a:p>
          <a:p>
            <a:pPr lvl="1"/>
            <a:r>
              <a:rPr lang="en-US" dirty="0">
                <a:latin typeface="Calibri" charset="0"/>
                <a:ea typeface="ＭＳ Ｐゴシック" charset="0"/>
              </a:rPr>
              <a:t>10,000s genes/transcripts</a:t>
            </a:r>
          </a:p>
          <a:p>
            <a:pPr lvl="1"/>
            <a:r>
              <a:rPr lang="en-US" dirty="0">
                <a:latin typeface="Calibri" charset="0"/>
                <a:ea typeface="ＭＳ Ｐゴシック" charset="0"/>
              </a:rPr>
              <a:t>100,000s exons</a:t>
            </a:r>
            <a:br>
              <a:rPr lang="en-US" dirty="0">
                <a:latin typeface="Calibri" charset="0"/>
                <a:ea typeface="ＭＳ Ｐゴシック" charset="0"/>
              </a:rPr>
            </a:br>
            <a:endParaRPr lang="en-US" dirty="0">
              <a:latin typeface="Calibri" charset="0"/>
              <a:ea typeface="ＭＳ Ｐゴシック" charset="0"/>
            </a:endParaRPr>
          </a:p>
          <a:p>
            <a:pPr marL="342900" lvl="1" indent="-342900">
              <a:buFont typeface="Arial" charset="0"/>
              <a:buChar char="•"/>
            </a:pPr>
            <a:r>
              <a:rPr lang="en-US" dirty="0">
                <a:latin typeface="Calibri" charset="0"/>
                <a:ea typeface="ＭＳ Ｐゴシック" charset="0"/>
              </a:rPr>
              <a:t>With RNA-</a:t>
            </a:r>
            <a:r>
              <a:rPr lang="en-US" dirty="0" err="1">
                <a:latin typeface="Calibri" charset="0"/>
                <a:ea typeface="ＭＳ Ｐゴシック" charset="0"/>
              </a:rPr>
              <a:t>seq</a:t>
            </a:r>
            <a:r>
              <a:rPr lang="en-US" dirty="0">
                <a:latin typeface="Calibri" charset="0"/>
                <a:ea typeface="ＭＳ Ｐゴシック" charset="0"/>
              </a:rPr>
              <a:t>, more of a problem than ever</a:t>
            </a:r>
          </a:p>
          <a:p>
            <a:pPr lvl="1"/>
            <a:r>
              <a:rPr lang="en-US" dirty="0">
                <a:latin typeface="Calibri" charset="0"/>
                <a:ea typeface="ＭＳ Ｐゴシック" charset="0"/>
              </a:rPr>
              <a:t>All the complexity of the transcriptome gives huge numbers of potential features</a:t>
            </a:r>
          </a:p>
          <a:p>
            <a:pPr lvl="2"/>
            <a:r>
              <a:rPr lang="en-US" dirty="0">
                <a:latin typeface="Calibri" charset="0"/>
                <a:ea typeface="ＭＳ Ｐゴシック" charset="0"/>
              </a:rPr>
              <a:t>Genes, transcripts, exons, junctions, retained introns, microRNAs, </a:t>
            </a:r>
            <a:r>
              <a:rPr lang="en-US" dirty="0" err="1">
                <a:latin typeface="Calibri" charset="0"/>
                <a:ea typeface="ＭＳ Ｐゴシック" charset="0"/>
              </a:rPr>
              <a:t>lncRNAs</a:t>
            </a:r>
            <a:r>
              <a:rPr lang="en-US" dirty="0">
                <a:latin typeface="Calibri" charset="0"/>
                <a:ea typeface="ＭＳ Ｐゴシック" charset="0"/>
              </a:rPr>
              <a:t>, </a:t>
            </a:r>
            <a:r>
              <a:rPr lang="en-US" dirty="0" err="1">
                <a:latin typeface="Calibri" charset="0"/>
                <a:ea typeface="ＭＳ Ｐゴシック" charset="0"/>
              </a:rPr>
              <a:t>etc</a:t>
            </a:r>
            <a:br>
              <a:rPr lang="en-US" dirty="0">
                <a:latin typeface="Calibri" charset="0"/>
                <a:ea typeface="ＭＳ Ｐゴシック" charset="0"/>
              </a:rPr>
            </a:br>
            <a:endParaRPr lang="en-US" dirty="0">
              <a:latin typeface="Calibri" charset="0"/>
              <a:ea typeface="ＭＳ Ｐゴシック" charset="0"/>
            </a:endParaRPr>
          </a:p>
          <a:p>
            <a:r>
              <a:rPr lang="en-US" dirty="0" err="1">
                <a:latin typeface="Calibri" charset="0"/>
                <a:ea typeface="ＭＳ Ｐゴシック" charset="0"/>
              </a:rPr>
              <a:t>Bioconductor</a:t>
            </a:r>
            <a:r>
              <a:rPr lang="en-US" dirty="0">
                <a:latin typeface="Calibri" charset="0"/>
                <a:ea typeface="ＭＳ Ｐゴシック" charset="0"/>
              </a:rPr>
              <a:t> </a:t>
            </a:r>
            <a:r>
              <a:rPr lang="en-US" dirty="0" err="1">
                <a:latin typeface="Calibri" charset="0"/>
                <a:ea typeface="ＭＳ Ｐゴシック" charset="0"/>
              </a:rPr>
              <a:t>multtest</a:t>
            </a:r>
            <a:endParaRPr lang="en-US" dirty="0">
              <a:latin typeface="Calibri" charset="0"/>
              <a:ea typeface="ＭＳ Ｐゴシック" charset="0"/>
            </a:endParaRPr>
          </a:p>
          <a:p>
            <a:pPr lvl="1"/>
            <a:r>
              <a:rPr lang="en-US" sz="1800" dirty="0">
                <a:latin typeface="Calibri" charset="0"/>
                <a:ea typeface="ＭＳ Ｐゴシック" charset="0"/>
                <a:hlinkClick r:id="rId3"/>
              </a:rPr>
              <a:t>http://www.bioconductor.org/packages/release/bioc/html/multtest.html</a:t>
            </a:r>
            <a:endParaRPr lang="en-US" sz="1800" dirty="0">
              <a:latin typeface="Calibri" charset="0"/>
              <a:ea typeface="ＭＳ Ｐゴシック" charset="0"/>
            </a:endParaRPr>
          </a:p>
        </p:txBody>
      </p:sp>
    </p:spTree>
    <p:extLst>
      <p:ext uri="{BB962C8B-B14F-4D97-AF65-F5344CB8AC3E}">
        <p14:creationId xmlns:p14="http://schemas.microsoft.com/office/powerpoint/2010/main" val="131343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Title 1"/>
          <p:cNvSpPr>
            <a:spLocks noGrp="1"/>
          </p:cNvSpPr>
          <p:nvPr>
            <p:ph type="title"/>
          </p:nvPr>
        </p:nvSpPr>
        <p:spPr>
          <a:xfrm>
            <a:off x="419725" y="-94828"/>
            <a:ext cx="11352550" cy="1143000"/>
          </a:xfrm>
        </p:spPr>
        <p:txBody>
          <a:bodyPr/>
          <a:lstStyle/>
          <a:p>
            <a:pPr algn="ctr"/>
            <a:r>
              <a:rPr lang="en-US" sz="3600" b="1" dirty="0">
                <a:latin typeface="Calibri" charset="0"/>
                <a:ea typeface="ＭＳ Ｐゴシック" charset="0"/>
              </a:rPr>
              <a:t>Downstream interpretation of expression analysis</a:t>
            </a:r>
          </a:p>
        </p:txBody>
      </p:sp>
      <p:sp>
        <p:nvSpPr>
          <p:cNvPr id="2" name="Content Placeholder 1"/>
          <p:cNvSpPr>
            <a:spLocks noGrp="1"/>
          </p:cNvSpPr>
          <p:nvPr>
            <p:ph idx="1"/>
          </p:nvPr>
        </p:nvSpPr>
        <p:spPr>
          <a:xfrm>
            <a:off x="419725" y="944380"/>
            <a:ext cx="5101509" cy="5017724"/>
          </a:xfrm>
        </p:spPr>
        <p:txBody>
          <a:bodyPr>
            <a:normAutofit/>
          </a:bodyPr>
          <a:lstStyle/>
          <a:p>
            <a:pPr>
              <a:lnSpc>
                <a:spcPct val="110000"/>
              </a:lnSpc>
            </a:pPr>
            <a:r>
              <a:rPr lang="en-US" sz="2400" dirty="0">
                <a:latin typeface="Calibri" charset="0"/>
                <a:ea typeface="ＭＳ Ｐゴシック" charset="0"/>
              </a:rPr>
              <a:t>Topic for an entire course</a:t>
            </a:r>
            <a:br>
              <a:rPr lang="en-US" sz="2400" dirty="0">
                <a:latin typeface="Calibri" charset="0"/>
                <a:ea typeface="ＭＳ Ｐゴシック" charset="0"/>
              </a:rPr>
            </a:br>
            <a:endParaRPr lang="en-US" sz="2400" dirty="0">
              <a:latin typeface="Calibri" charset="0"/>
              <a:ea typeface="ＭＳ Ｐゴシック" charset="0"/>
            </a:endParaRPr>
          </a:p>
          <a:p>
            <a:pPr>
              <a:lnSpc>
                <a:spcPct val="110000"/>
              </a:lnSpc>
            </a:pPr>
            <a:r>
              <a:rPr lang="en-US" sz="2400" dirty="0">
                <a:latin typeface="Calibri" charset="0"/>
                <a:ea typeface="ＭＳ Ｐゴシック" charset="0"/>
              </a:rPr>
              <a:t>Expression estimates and differential expression lists from </a:t>
            </a:r>
            <a:r>
              <a:rPr lang="en-US" sz="2400" dirty="0" err="1">
                <a:latin typeface="Calibri" charset="0"/>
                <a:ea typeface="ＭＳ Ｐゴシック" charset="0"/>
              </a:rPr>
              <a:t>StringTie</a:t>
            </a:r>
            <a:r>
              <a:rPr lang="en-US" sz="2400" dirty="0">
                <a:latin typeface="Calibri" charset="0"/>
                <a:ea typeface="ＭＳ Ｐゴシック" charset="0"/>
              </a:rPr>
              <a:t>, Ballgown or other alternatives can be fed into many analysis pipelines</a:t>
            </a:r>
            <a:br>
              <a:rPr lang="en-US" sz="2400" dirty="0">
                <a:latin typeface="Calibri" charset="0"/>
                <a:ea typeface="ＭＳ Ｐゴシック" charset="0"/>
              </a:rPr>
            </a:br>
            <a:endParaRPr lang="en-US" sz="2400" dirty="0">
              <a:latin typeface="Calibri" charset="0"/>
              <a:ea typeface="ＭＳ Ｐゴシック" charset="0"/>
            </a:endParaRPr>
          </a:p>
          <a:p>
            <a:pPr>
              <a:lnSpc>
                <a:spcPct val="110000"/>
              </a:lnSpc>
            </a:pPr>
            <a:r>
              <a:rPr lang="en-US" sz="2400" dirty="0">
                <a:latin typeface="Calibri" charset="0"/>
                <a:ea typeface="ＭＳ Ｐゴシック" charset="0"/>
              </a:rPr>
              <a:t>See supplemental R tutorial for how to format expression data and start manipulating in R</a:t>
            </a:r>
          </a:p>
        </p:txBody>
      </p:sp>
      <p:sp>
        <p:nvSpPr>
          <p:cNvPr id="3" name="Rectangle 2"/>
          <p:cNvSpPr/>
          <p:nvPr/>
        </p:nvSpPr>
        <p:spPr>
          <a:xfrm>
            <a:off x="170817" y="6010712"/>
            <a:ext cx="9933852" cy="338554"/>
          </a:xfrm>
          <a:prstGeom prst="rect">
            <a:avLst/>
          </a:prstGeom>
        </p:spPr>
        <p:txBody>
          <a:bodyPr wrap="square">
            <a:spAutoFit/>
          </a:bodyPr>
          <a:lstStyle/>
          <a:p>
            <a:r>
              <a:rPr lang="en-US" sz="1600" dirty="0">
                <a:hlinkClick r:id="rId2"/>
              </a:rPr>
              <a:t>https://genviz.org/module-04-expression/0004/01/01/Expression_Profiling_and_Visualization/</a:t>
            </a:r>
            <a:r>
              <a:rPr lang="en-US" sz="1600" dirty="0"/>
              <a:t> </a:t>
            </a:r>
          </a:p>
        </p:txBody>
      </p:sp>
      <p:sp>
        <p:nvSpPr>
          <p:cNvPr id="5" name="Content Placeholder 1">
            <a:extLst>
              <a:ext uri="{FF2B5EF4-FFF2-40B4-BE49-F238E27FC236}">
                <a16:creationId xmlns:a16="http://schemas.microsoft.com/office/drawing/2014/main" id="{D6BA4DE4-E50B-8F4F-AC42-40CD85229C83}"/>
              </a:ext>
            </a:extLst>
          </p:cNvPr>
          <p:cNvSpPr txBox="1">
            <a:spLocks/>
          </p:cNvSpPr>
          <p:nvPr/>
        </p:nvSpPr>
        <p:spPr>
          <a:xfrm>
            <a:off x="5686697" y="944380"/>
            <a:ext cx="6412864" cy="54369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000" dirty="0">
                <a:latin typeface="Calibri" charset="0"/>
                <a:ea typeface="ＭＳ Ｐゴシック" charset="0"/>
              </a:rPr>
              <a:t>Clustering/Heatmaps</a:t>
            </a:r>
          </a:p>
          <a:p>
            <a:pPr lvl="1">
              <a:lnSpc>
                <a:spcPct val="110000"/>
              </a:lnSpc>
            </a:pPr>
            <a:r>
              <a:rPr lang="en-US" sz="1800" dirty="0">
                <a:latin typeface="Calibri" charset="0"/>
                <a:ea typeface="ＭＳ Ｐゴシック" charset="0"/>
              </a:rPr>
              <a:t>Provided by Ballgown</a:t>
            </a:r>
          </a:p>
          <a:p>
            <a:pPr lvl="1">
              <a:lnSpc>
                <a:spcPct val="110000"/>
              </a:lnSpc>
            </a:pPr>
            <a:r>
              <a:rPr lang="en-US" sz="1800" dirty="0">
                <a:latin typeface="Calibri" charset="0"/>
                <a:ea typeface="ＭＳ Ｐゴシック" charset="0"/>
              </a:rPr>
              <a:t>For more customized analysis various R packages exist: </a:t>
            </a:r>
          </a:p>
          <a:p>
            <a:pPr lvl="2">
              <a:lnSpc>
                <a:spcPct val="110000"/>
              </a:lnSpc>
            </a:pPr>
            <a:r>
              <a:rPr lang="en-US" sz="1800" dirty="0" err="1">
                <a:latin typeface="Calibri" charset="0"/>
                <a:ea typeface="ＭＳ Ｐゴシック" charset="0"/>
              </a:rPr>
              <a:t>hclust</a:t>
            </a:r>
            <a:r>
              <a:rPr lang="en-US" sz="1800" dirty="0">
                <a:latin typeface="Calibri" charset="0"/>
                <a:ea typeface="ＭＳ Ｐゴシック" charset="0"/>
              </a:rPr>
              <a:t>, heatmap.2, </a:t>
            </a:r>
            <a:r>
              <a:rPr lang="en-US" sz="1800" dirty="0" err="1">
                <a:latin typeface="Calibri" charset="0"/>
                <a:ea typeface="ＭＳ Ｐゴシック" charset="0"/>
              </a:rPr>
              <a:t>plotrix</a:t>
            </a:r>
            <a:r>
              <a:rPr lang="en-US" sz="1800" dirty="0">
                <a:latin typeface="Calibri" charset="0"/>
                <a:ea typeface="ＭＳ Ｐゴシック" charset="0"/>
              </a:rPr>
              <a:t>, ggplot2, etc.</a:t>
            </a:r>
          </a:p>
          <a:p>
            <a:pPr>
              <a:lnSpc>
                <a:spcPct val="110000"/>
              </a:lnSpc>
            </a:pPr>
            <a:r>
              <a:rPr lang="en-US" sz="2000" dirty="0">
                <a:latin typeface="Calibri" charset="0"/>
                <a:ea typeface="ＭＳ Ｐゴシック" charset="0"/>
              </a:rPr>
              <a:t>Classification</a:t>
            </a:r>
            <a:endParaRPr lang="en-US" sz="1800" dirty="0">
              <a:latin typeface="Calibri" charset="0"/>
              <a:ea typeface="ＭＳ Ｐゴシック" charset="0"/>
            </a:endParaRPr>
          </a:p>
          <a:p>
            <a:pPr lvl="1">
              <a:lnSpc>
                <a:spcPct val="110000"/>
              </a:lnSpc>
            </a:pPr>
            <a:r>
              <a:rPr lang="en-US" sz="2000" dirty="0">
                <a:latin typeface="Calibri" charset="0"/>
                <a:ea typeface="ＭＳ Ｐゴシック" charset="0"/>
              </a:rPr>
              <a:t>Weka is a good learning tool</a:t>
            </a:r>
          </a:p>
          <a:p>
            <a:pPr lvl="1">
              <a:lnSpc>
                <a:spcPct val="110000"/>
              </a:lnSpc>
            </a:pPr>
            <a:r>
              <a:rPr lang="en-US" sz="2000" dirty="0" err="1">
                <a:latin typeface="Calibri" charset="0"/>
                <a:ea typeface="ＭＳ Ｐゴシック" charset="0"/>
              </a:rPr>
              <a:t>RandomForests</a:t>
            </a:r>
            <a:r>
              <a:rPr lang="en-US" sz="2000" dirty="0">
                <a:latin typeface="Calibri" charset="0"/>
                <a:ea typeface="ＭＳ Ｐゴシック" charset="0"/>
              </a:rPr>
              <a:t> R package</a:t>
            </a:r>
          </a:p>
          <a:p>
            <a:pPr>
              <a:lnSpc>
                <a:spcPct val="110000"/>
              </a:lnSpc>
            </a:pPr>
            <a:r>
              <a:rPr lang="en-US" sz="2000" dirty="0">
                <a:latin typeface="Calibri" charset="0"/>
                <a:ea typeface="ＭＳ Ｐゴシック" charset="0"/>
              </a:rPr>
              <a:t>Pathway analysis</a:t>
            </a:r>
          </a:p>
          <a:p>
            <a:pPr lvl="1">
              <a:lnSpc>
                <a:spcPct val="110000"/>
              </a:lnSpc>
            </a:pPr>
            <a:r>
              <a:rPr lang="en-US" sz="1800" dirty="0">
                <a:latin typeface="Calibri" charset="0"/>
                <a:ea typeface="ＭＳ Ｐゴシック" charset="0"/>
              </a:rPr>
              <a:t>GSEA, IPA, </a:t>
            </a:r>
            <a:r>
              <a:rPr lang="en-US" sz="1800" dirty="0" err="1">
                <a:latin typeface="Calibri" charset="0"/>
                <a:ea typeface="ＭＳ Ｐゴシック" charset="0"/>
              </a:rPr>
              <a:t>Cytoscape</a:t>
            </a:r>
            <a:r>
              <a:rPr lang="en-US" sz="1800" dirty="0">
                <a:latin typeface="Calibri" charset="0"/>
                <a:ea typeface="ＭＳ Ｐゴシック" charset="0"/>
              </a:rPr>
              <a:t>, many R/</a:t>
            </a:r>
            <a:r>
              <a:rPr lang="en-US" sz="1800" dirty="0" err="1">
                <a:latin typeface="Calibri" charset="0"/>
                <a:ea typeface="ＭＳ Ｐゴシック" charset="0"/>
              </a:rPr>
              <a:t>BioConductor</a:t>
            </a:r>
            <a:r>
              <a:rPr lang="en-US" sz="1800" dirty="0">
                <a:latin typeface="Calibri" charset="0"/>
                <a:ea typeface="ＭＳ Ｐゴシック" charset="0"/>
              </a:rPr>
              <a:t> packages:</a:t>
            </a:r>
            <a:br>
              <a:rPr lang="en-US" sz="1800" dirty="0">
                <a:latin typeface="Calibri" charset="0"/>
                <a:ea typeface="ＭＳ Ｐゴシック" charset="0"/>
              </a:rPr>
            </a:br>
            <a:r>
              <a:rPr lang="en-US" sz="1600" dirty="0">
                <a:latin typeface="Calibri" charset="0"/>
                <a:ea typeface="ＭＳ Ｐゴシック" charset="0"/>
                <a:hlinkClick r:id="rId3"/>
              </a:rPr>
              <a:t>http://www.bioconductor.org/help/search/index.html?q=pathway</a:t>
            </a:r>
            <a:endParaRPr lang="en-US" sz="1600" dirty="0">
              <a:latin typeface="Calibri" charset="0"/>
              <a:ea typeface="ＭＳ Ｐゴシック" charset="0"/>
            </a:endParaRPr>
          </a:p>
        </p:txBody>
      </p:sp>
    </p:spTree>
    <p:extLst>
      <p:ext uri="{BB962C8B-B14F-4D97-AF65-F5344CB8AC3E}">
        <p14:creationId xmlns:p14="http://schemas.microsoft.com/office/powerpoint/2010/main" val="1212129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dirty="0"/>
              <a:t>Discussion of bulk vs single cell RNA-</a:t>
            </a:r>
            <a:r>
              <a:rPr lang="en-US" dirty="0" err="1"/>
              <a:t>seq</a:t>
            </a:r>
            <a:endParaRPr lang="en-US" dirty="0"/>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1676400" y="0"/>
            <a:ext cx="8839200" cy="1143000"/>
          </a:xfrm>
        </p:spPr>
        <p:txBody>
          <a:bodyPr>
            <a:normAutofit fontScale="90000"/>
          </a:bodyPr>
          <a:lstStyle/>
          <a:p>
            <a:r>
              <a:rPr lang="en-US" dirty="0">
                <a:latin typeface="Calibri" charset="0"/>
                <a:ea typeface="ＭＳ Ｐゴシック" charset="0"/>
              </a:rPr>
              <a:t>Steps upstream of the hands-on exercises</a:t>
            </a:r>
          </a:p>
        </p:txBody>
      </p:sp>
      <p:pic>
        <p:nvPicPr>
          <p:cNvPr id="3" name="Picture 2" descr="A diagram of a computer program&#10;&#10;Description automatically generated">
            <a:extLst>
              <a:ext uri="{FF2B5EF4-FFF2-40B4-BE49-F238E27FC236}">
                <a16:creationId xmlns:a16="http://schemas.microsoft.com/office/drawing/2014/main" id="{97F0F24A-A73A-3352-C7B4-CE6A80AC9073}"/>
              </a:ext>
            </a:extLst>
          </p:cNvPr>
          <p:cNvPicPr>
            <a:picLocks noChangeAspect="1"/>
          </p:cNvPicPr>
          <p:nvPr/>
        </p:nvPicPr>
        <p:blipFill rotWithShape="1">
          <a:blip r:embed="rId2"/>
          <a:srcRect b="7674"/>
          <a:stretch/>
        </p:blipFill>
        <p:spPr>
          <a:xfrm>
            <a:off x="483548" y="1212092"/>
            <a:ext cx="11156782" cy="4902105"/>
          </a:xfrm>
          <a:prstGeom prst="rect">
            <a:avLst/>
          </a:prstGeom>
        </p:spPr>
      </p:pic>
    </p:spTree>
    <p:extLst>
      <p:ext uri="{BB962C8B-B14F-4D97-AF65-F5344CB8AC3E}">
        <p14:creationId xmlns:p14="http://schemas.microsoft.com/office/powerpoint/2010/main" val="700789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C49F-AE36-9B99-F46B-C4A4A0003C99}"/>
              </a:ext>
            </a:extLst>
          </p:cNvPr>
          <p:cNvSpPr>
            <a:spLocks noGrp="1"/>
          </p:cNvSpPr>
          <p:nvPr>
            <p:ph type="title"/>
          </p:nvPr>
        </p:nvSpPr>
        <p:spPr>
          <a:xfrm>
            <a:off x="345233" y="10559"/>
            <a:ext cx="11485983" cy="1325563"/>
          </a:xfrm>
        </p:spPr>
        <p:txBody>
          <a:bodyPr/>
          <a:lstStyle/>
          <a:p>
            <a:r>
              <a:rPr lang="en-US" dirty="0"/>
              <a:t>Bioinformatics troubleshooting cheat sheet</a:t>
            </a:r>
          </a:p>
        </p:txBody>
      </p:sp>
      <p:sp>
        <p:nvSpPr>
          <p:cNvPr id="3" name="Content Placeholder 2">
            <a:extLst>
              <a:ext uri="{FF2B5EF4-FFF2-40B4-BE49-F238E27FC236}">
                <a16:creationId xmlns:a16="http://schemas.microsoft.com/office/drawing/2014/main" id="{7B66C32D-6634-0A6F-1F99-494DCA25F3F8}"/>
              </a:ext>
            </a:extLst>
          </p:cNvPr>
          <p:cNvSpPr>
            <a:spLocks noGrp="1"/>
          </p:cNvSpPr>
          <p:nvPr>
            <p:ph idx="1"/>
          </p:nvPr>
        </p:nvSpPr>
        <p:spPr>
          <a:xfrm>
            <a:off x="838200" y="1336122"/>
            <a:ext cx="10515600" cy="4840841"/>
          </a:xfrm>
        </p:spPr>
        <p:txBody>
          <a:bodyPr/>
          <a:lstStyle/>
          <a:p>
            <a:pPr>
              <a:buFont typeface="Wingdings" pitchFamily="2" charset="2"/>
              <a:buChar char="q"/>
            </a:pPr>
            <a:r>
              <a:rPr lang="en-US" dirty="0"/>
              <a:t> Check your inputs!</a:t>
            </a:r>
          </a:p>
          <a:p>
            <a:pPr>
              <a:buFont typeface="Wingdings" pitchFamily="2" charset="2"/>
              <a:buChar char="q"/>
            </a:pPr>
            <a:r>
              <a:rPr lang="en-US" dirty="0"/>
              <a:t> Mix of incompatible reference genomes used (see </a:t>
            </a:r>
            <a:r>
              <a:rPr lang="en-US" dirty="0">
                <a:hlinkClick r:id="rId2"/>
              </a:rPr>
              <a:t>this tutorial</a:t>
            </a:r>
            <a:r>
              <a:rPr lang="en-US" dirty="0"/>
              <a:t>)</a:t>
            </a:r>
          </a:p>
          <a:p>
            <a:pPr>
              <a:buFont typeface="Wingdings" pitchFamily="2" charset="2"/>
              <a:buChar char="q"/>
            </a:pPr>
            <a:r>
              <a:rPr lang="en-US" dirty="0"/>
              <a:t> Mix of incompatible gene/transcript identifiers</a:t>
            </a:r>
          </a:p>
          <a:p>
            <a:pPr>
              <a:buFont typeface="Wingdings" pitchFamily="2" charset="2"/>
              <a:buChar char="q"/>
            </a:pPr>
            <a:r>
              <a:rPr lang="en-US" dirty="0"/>
              <a:t> Reference sequence names (e.g. “1” vs “chr1”)</a:t>
            </a:r>
          </a:p>
          <a:p>
            <a:pPr>
              <a:buFont typeface="Wingdings" pitchFamily="2" charset="2"/>
              <a:buChar char="q"/>
            </a:pPr>
            <a:r>
              <a:rPr lang="en-US" dirty="0"/>
              <a:t> 1-based vs 0-based coordinates (see </a:t>
            </a:r>
            <a:r>
              <a:rPr lang="en-US" dirty="0">
                <a:hlinkClick r:id="rId3"/>
              </a:rPr>
              <a:t>this tutorial</a:t>
            </a:r>
            <a:r>
              <a:rPr lang="en-US" dirty="0"/>
              <a:t>)</a:t>
            </a:r>
          </a:p>
          <a:p>
            <a:pPr>
              <a:buFont typeface="Wingdings" pitchFamily="2" charset="2"/>
              <a:buChar char="q"/>
            </a:pPr>
            <a:r>
              <a:rPr lang="en-US" dirty="0"/>
              <a:t> Computational tasks fail due to resource limitations (memory and storage)</a:t>
            </a:r>
          </a:p>
          <a:p>
            <a:pPr>
              <a:buFont typeface="Wingdings" pitchFamily="2" charset="2"/>
              <a:buChar char="q"/>
            </a:pPr>
            <a:r>
              <a:rPr lang="en-US" dirty="0"/>
              <a:t> Dependency hell for bioinformatics tools. Learn to use containers (e.g. docker) or environment managers (e.g. </a:t>
            </a:r>
            <a:r>
              <a:rPr lang="en-US" dirty="0" err="1"/>
              <a:t>conda</a:t>
            </a:r>
            <a:r>
              <a:rPr lang="en-US" dirty="0"/>
              <a:t>)</a:t>
            </a:r>
          </a:p>
        </p:txBody>
      </p:sp>
    </p:spTree>
    <p:extLst>
      <p:ext uri="{BB962C8B-B14F-4D97-AF65-F5344CB8AC3E}">
        <p14:creationId xmlns:p14="http://schemas.microsoft.com/office/powerpoint/2010/main" val="3955854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3"/>
          <p:cNvSpPr>
            <a:spLocks noGrp="1"/>
          </p:cNvSpPr>
          <p:nvPr>
            <p:ph idx="1"/>
          </p:nvPr>
        </p:nvSpPr>
        <p:spPr>
          <a:xfrm>
            <a:off x="1676400" y="2667000"/>
            <a:ext cx="8839200" cy="1600200"/>
          </a:xfrm>
        </p:spPr>
        <p:txBody>
          <a:bodyPr/>
          <a:lstStyle/>
          <a:p>
            <a:pPr algn="ctr">
              <a:buFont typeface="Arial" charset="0"/>
              <a:buNone/>
            </a:pPr>
            <a:r>
              <a:rPr lang="en-US" sz="4400" b="1" dirty="0">
                <a:latin typeface="Calibri" charset="0"/>
                <a:ea typeface="ＭＳ Ｐゴシック" charset="0"/>
              </a:rPr>
              <a:t>Introduction to </a:t>
            </a:r>
            <a:r>
              <a:rPr lang="en-US" sz="4400" b="1" dirty="0" err="1">
                <a:latin typeface="Calibri" charset="0"/>
                <a:ea typeface="ＭＳ Ｐゴシック" charset="0"/>
              </a:rPr>
              <a:t>rnabio.org</a:t>
            </a:r>
            <a:endParaRPr lang="en-US" sz="4400" b="1" dirty="0">
              <a:latin typeface="Calibri" charset="0"/>
              <a:ea typeface="ＭＳ Ｐゴシック" charset="0"/>
            </a:endParaRPr>
          </a:p>
        </p:txBody>
      </p:sp>
    </p:spTree>
    <p:extLst>
      <p:ext uri="{BB962C8B-B14F-4D97-AF65-F5344CB8AC3E}">
        <p14:creationId xmlns:p14="http://schemas.microsoft.com/office/powerpoint/2010/main" val="4065157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1593424"/>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We are on a Coffee Break &amp; Networking Session</a:t>
            </a:r>
            <a:endParaRPr dirty="0"/>
          </a:p>
        </p:txBody>
      </p:sp>
    </p:spTree>
    <p:extLst>
      <p:ext uri="{BB962C8B-B14F-4D97-AF65-F5344CB8AC3E}">
        <p14:creationId xmlns:p14="http://schemas.microsoft.com/office/powerpoint/2010/main" val="14830664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1839-A73E-8D88-85DF-25C9F5721606}"/>
              </a:ext>
            </a:extLst>
          </p:cNvPr>
          <p:cNvSpPr>
            <a:spLocks noGrp="1"/>
          </p:cNvSpPr>
          <p:nvPr>
            <p:ph type="title"/>
          </p:nvPr>
        </p:nvSpPr>
        <p:spPr/>
        <p:txBody>
          <a:bodyPr/>
          <a:lstStyle/>
          <a:p>
            <a:pPr algn="ctr"/>
            <a:r>
              <a:rPr lang="en-US" dirty="0"/>
              <a:t>Extra slides</a:t>
            </a:r>
          </a:p>
        </p:txBody>
      </p:sp>
    </p:spTree>
    <p:extLst>
      <p:ext uri="{BB962C8B-B14F-4D97-AF65-F5344CB8AC3E}">
        <p14:creationId xmlns:p14="http://schemas.microsoft.com/office/powerpoint/2010/main" val="2290708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3A45D-59A4-E6DB-B527-A9FB6E9DD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FAE16-A7C0-8005-9224-EF7871AACD97}"/>
              </a:ext>
            </a:extLst>
          </p:cNvPr>
          <p:cNvSpPr>
            <a:spLocks noGrp="1"/>
          </p:cNvSpPr>
          <p:nvPr>
            <p:ph type="title"/>
          </p:nvPr>
        </p:nvSpPr>
        <p:spPr>
          <a:xfrm>
            <a:off x="203200" y="77533"/>
            <a:ext cx="11684000" cy="760667"/>
          </a:xfrm>
        </p:spPr>
        <p:txBody>
          <a:bodyPr>
            <a:normAutofit fontScale="90000"/>
          </a:bodyPr>
          <a:lstStyle/>
          <a:p>
            <a:pPr algn="ctr"/>
            <a:r>
              <a:rPr lang="en-US" sz="2800" b="1" dirty="0">
                <a:latin typeface="+mn-lt"/>
              </a:rPr>
              <a:t>Costs of sequencing have plummeted from ~$100M to &lt;$1000 per human genome</a:t>
            </a:r>
          </a:p>
        </p:txBody>
      </p:sp>
      <p:pic>
        <p:nvPicPr>
          <p:cNvPr id="4" name="Picture 3" descr="A close-up of a paper&#10;&#10;AI-generated content may be incorrect.">
            <a:extLst>
              <a:ext uri="{FF2B5EF4-FFF2-40B4-BE49-F238E27FC236}">
                <a16:creationId xmlns:a16="http://schemas.microsoft.com/office/drawing/2014/main" id="{1892C731-DCB2-3E26-70BC-D288D0059D9C}"/>
              </a:ext>
            </a:extLst>
          </p:cNvPr>
          <p:cNvPicPr>
            <a:picLocks noChangeAspect="1"/>
          </p:cNvPicPr>
          <p:nvPr/>
        </p:nvPicPr>
        <p:blipFill>
          <a:blip r:embed="rId2"/>
          <a:stretch>
            <a:fillRect/>
          </a:stretch>
        </p:blipFill>
        <p:spPr>
          <a:xfrm>
            <a:off x="597158" y="1676695"/>
            <a:ext cx="10708649" cy="3086805"/>
          </a:xfrm>
          <a:prstGeom prst="rect">
            <a:avLst/>
          </a:prstGeom>
        </p:spPr>
      </p:pic>
      <p:cxnSp>
        <p:nvCxnSpPr>
          <p:cNvPr id="6" name="Straight Arrow Connector 5">
            <a:extLst>
              <a:ext uri="{FF2B5EF4-FFF2-40B4-BE49-F238E27FC236}">
                <a16:creationId xmlns:a16="http://schemas.microsoft.com/office/drawing/2014/main" id="{377BF6D8-1A3A-B565-7BC0-2420FB82D50A}"/>
              </a:ext>
            </a:extLst>
          </p:cNvPr>
          <p:cNvCxnSpPr/>
          <p:nvPr/>
        </p:nvCxnSpPr>
        <p:spPr>
          <a:xfrm flipV="1">
            <a:off x="5178490" y="2640563"/>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5DEFF7-EC8B-E5DE-E277-5A7D212AB019}"/>
              </a:ext>
            </a:extLst>
          </p:cNvPr>
          <p:cNvCxnSpPr/>
          <p:nvPr/>
        </p:nvCxnSpPr>
        <p:spPr>
          <a:xfrm flipV="1">
            <a:off x="10207691" y="2649894"/>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DB2C904-E8E1-97E5-938A-7E13FF9929BB}"/>
              </a:ext>
            </a:extLst>
          </p:cNvPr>
          <p:cNvCxnSpPr/>
          <p:nvPr/>
        </p:nvCxnSpPr>
        <p:spPr>
          <a:xfrm flipV="1">
            <a:off x="5172268" y="3604725"/>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43FE67-DC4B-0372-D68A-24ABA5BEA764}"/>
              </a:ext>
            </a:extLst>
          </p:cNvPr>
          <p:cNvCxnSpPr/>
          <p:nvPr/>
        </p:nvCxnSpPr>
        <p:spPr>
          <a:xfrm flipV="1">
            <a:off x="10170367" y="3623387"/>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1AD3F86-E714-D686-AE92-5092DDBECD31}"/>
              </a:ext>
            </a:extLst>
          </p:cNvPr>
          <p:cNvCxnSpPr/>
          <p:nvPr/>
        </p:nvCxnSpPr>
        <p:spPr>
          <a:xfrm flipV="1">
            <a:off x="10210798" y="4713219"/>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2A9AAE-98D0-B0BA-95B1-32D76FCF5856}"/>
              </a:ext>
            </a:extLst>
          </p:cNvPr>
          <p:cNvCxnSpPr/>
          <p:nvPr/>
        </p:nvCxnSpPr>
        <p:spPr>
          <a:xfrm flipV="1">
            <a:off x="9221755" y="4713219"/>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019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F7C8-464C-1340-A041-0A03F3FD16BF}"/>
              </a:ext>
            </a:extLst>
          </p:cNvPr>
          <p:cNvSpPr>
            <a:spLocks noGrp="1"/>
          </p:cNvSpPr>
          <p:nvPr>
            <p:ph type="title"/>
          </p:nvPr>
        </p:nvSpPr>
        <p:spPr/>
        <p:txBody>
          <a:bodyPr/>
          <a:lstStyle/>
          <a:p>
            <a:r>
              <a:rPr lang="en-US" dirty="0"/>
              <a:t>Introduction to course – philosophy and goals</a:t>
            </a:r>
          </a:p>
        </p:txBody>
      </p:sp>
      <p:sp>
        <p:nvSpPr>
          <p:cNvPr id="3" name="Content Placeholder 2">
            <a:extLst>
              <a:ext uri="{FF2B5EF4-FFF2-40B4-BE49-F238E27FC236}">
                <a16:creationId xmlns:a16="http://schemas.microsoft.com/office/drawing/2014/main" id="{03A81B26-1E7E-7B40-81E7-5F8F8FBCAC83}"/>
              </a:ext>
            </a:extLst>
          </p:cNvPr>
          <p:cNvSpPr>
            <a:spLocks noGrp="1"/>
          </p:cNvSpPr>
          <p:nvPr>
            <p:ph idx="1"/>
          </p:nvPr>
        </p:nvSpPr>
        <p:spPr/>
        <p:txBody>
          <a:bodyPr/>
          <a:lstStyle/>
          <a:p>
            <a:pPr marL="0" indent="0" algn="ctr">
              <a:buNone/>
            </a:pPr>
            <a:r>
              <a:rPr lang="en-US" i="1" dirty="0"/>
              <a:t>Do “the bioinformatics” for someone, and you help them for a day. Teach someone to do bioinformatics, and you help them for a lifetime.</a:t>
            </a:r>
          </a:p>
          <a:p>
            <a:pPr marL="0" indent="0" algn="r">
              <a:buNone/>
            </a:pPr>
            <a:r>
              <a:rPr lang="en-US" i="1" dirty="0"/>
              <a:t>- Ancient Chinese proverb</a:t>
            </a:r>
          </a:p>
          <a:p>
            <a:endParaRPr lang="en-US" dirty="0"/>
          </a:p>
          <a:p>
            <a:r>
              <a:rPr lang="en-US" dirty="0"/>
              <a:t>Course goals</a:t>
            </a:r>
          </a:p>
          <a:p>
            <a:pPr lvl="1"/>
            <a:r>
              <a:rPr lang="en-US" dirty="0"/>
              <a:t>Learn concepts and develop skills for sequence analysis</a:t>
            </a:r>
          </a:p>
          <a:p>
            <a:pPr lvl="1"/>
            <a:r>
              <a:rPr lang="en-US" dirty="0"/>
              <a:t>Build the foundation for tackling your own analysis challenges</a:t>
            </a:r>
          </a:p>
          <a:p>
            <a:pPr lvl="1"/>
            <a:r>
              <a:rPr lang="en-US" dirty="0"/>
              <a:t>Learn to think like a bioinformatician</a:t>
            </a:r>
          </a:p>
          <a:p>
            <a:pPr lvl="1"/>
            <a:r>
              <a:rPr lang="en-US" dirty="0"/>
              <a:t>Have fun</a:t>
            </a:r>
          </a:p>
        </p:txBody>
      </p:sp>
    </p:spTree>
    <p:extLst>
      <p:ext uri="{BB962C8B-B14F-4D97-AF65-F5344CB8AC3E}">
        <p14:creationId xmlns:p14="http://schemas.microsoft.com/office/powerpoint/2010/main" val="123495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First cancer whole genomes sequenced in last 10 years</a:t>
            </a:r>
          </a:p>
        </p:txBody>
      </p:sp>
      <p:pic>
        <p:nvPicPr>
          <p:cNvPr id="14" name="Content Placeholder 3" descr="Screen Shot 2015-08-07 at 3.20.08 PM.png"/>
          <p:cNvPicPr>
            <a:picLocks noGrp="1" noChangeAspect="1"/>
          </p:cNvPicPr>
          <p:nvPr>
            <p:ph idx="1"/>
          </p:nvPr>
        </p:nvPicPr>
        <p:blipFill>
          <a:blip r:embed="rId2">
            <a:extLst>
              <a:ext uri="{28A0092B-C50C-407E-A947-70E740481C1C}">
                <a14:useLocalDpi xmlns:a14="http://schemas.microsoft.com/office/drawing/2010/main" val="0"/>
              </a:ext>
            </a:extLst>
          </a:blip>
          <a:srcRect t="-11550" b="-11550"/>
          <a:stretch>
            <a:fillRect/>
          </a:stretch>
        </p:blipFill>
        <p:spPr>
          <a:xfrm>
            <a:off x="304801" y="924839"/>
            <a:ext cx="4073471" cy="2471147"/>
          </a:xfrm>
        </p:spPr>
      </p:pic>
      <p:pic>
        <p:nvPicPr>
          <p:cNvPr id="15" name="Picture 14" descr="Screen Shot 2015-08-07 at 3.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76" y="2406616"/>
            <a:ext cx="4169024" cy="1733584"/>
          </a:xfrm>
          <a:prstGeom prst="rect">
            <a:avLst/>
          </a:prstGeom>
        </p:spPr>
      </p:pic>
      <p:pic>
        <p:nvPicPr>
          <p:cNvPr id="16" name="Picture 15" descr="Screen Shot 2015-08-07 at 3.22.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201" y="3541005"/>
            <a:ext cx="4294145" cy="2034643"/>
          </a:xfrm>
          <a:prstGeom prst="rect">
            <a:avLst/>
          </a:prstGeom>
        </p:spPr>
      </p:pic>
      <p:pic>
        <p:nvPicPr>
          <p:cNvPr id="17" name="Picture 16" descr="Screen Shot 2015-08-07 at 3.23.2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4400" y="4546600"/>
            <a:ext cx="3867227" cy="1888117"/>
          </a:xfrm>
          <a:prstGeom prst="rect">
            <a:avLst/>
          </a:prstGeom>
        </p:spPr>
      </p:pic>
      <p:pic>
        <p:nvPicPr>
          <p:cNvPr id="18" name="Picture 17" descr="Screen Shot 2015-08-07 at 3.24.4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1" y="5114893"/>
            <a:ext cx="3881105" cy="1666908"/>
          </a:xfrm>
          <a:prstGeom prst="rect">
            <a:avLst/>
          </a:prstGeom>
        </p:spPr>
      </p:pic>
      <p:sp>
        <p:nvSpPr>
          <p:cNvPr id="19" name="TextBox 18"/>
          <p:cNvSpPr txBox="1"/>
          <p:nvPr/>
        </p:nvSpPr>
        <p:spPr>
          <a:xfrm>
            <a:off x="4458863" y="1589161"/>
            <a:ext cx="2061923" cy="461665"/>
          </a:xfrm>
          <a:prstGeom prst="rect">
            <a:avLst/>
          </a:prstGeom>
          <a:noFill/>
        </p:spPr>
        <p:txBody>
          <a:bodyPr wrap="square" rtlCol="0">
            <a:spAutoFit/>
          </a:bodyPr>
          <a:lstStyle/>
          <a:p>
            <a:r>
              <a:rPr lang="en-US" sz="2400" dirty="0"/>
              <a:t>2008 - AML</a:t>
            </a:r>
          </a:p>
        </p:txBody>
      </p:sp>
      <p:sp>
        <p:nvSpPr>
          <p:cNvPr id="20" name="TextBox 19"/>
          <p:cNvSpPr txBox="1"/>
          <p:nvPr/>
        </p:nvSpPr>
        <p:spPr>
          <a:xfrm>
            <a:off x="5573731" y="2837881"/>
            <a:ext cx="2184293" cy="461665"/>
          </a:xfrm>
          <a:prstGeom prst="rect">
            <a:avLst/>
          </a:prstGeom>
          <a:noFill/>
        </p:spPr>
        <p:txBody>
          <a:bodyPr wrap="square" rtlCol="0">
            <a:spAutoFit/>
          </a:bodyPr>
          <a:lstStyle/>
          <a:p>
            <a:r>
              <a:rPr lang="en-US" sz="2400" dirty="0"/>
              <a:t>2009 - Breast</a:t>
            </a:r>
          </a:p>
        </p:txBody>
      </p:sp>
      <p:sp>
        <p:nvSpPr>
          <p:cNvPr id="21" name="TextBox 20"/>
          <p:cNvSpPr txBox="1"/>
          <p:nvPr/>
        </p:nvSpPr>
        <p:spPr>
          <a:xfrm>
            <a:off x="6892962" y="3893980"/>
            <a:ext cx="2328820" cy="461665"/>
          </a:xfrm>
          <a:prstGeom prst="rect">
            <a:avLst/>
          </a:prstGeom>
          <a:noFill/>
        </p:spPr>
        <p:txBody>
          <a:bodyPr wrap="square" rtlCol="0">
            <a:spAutoFit/>
          </a:bodyPr>
          <a:lstStyle/>
          <a:p>
            <a:r>
              <a:rPr lang="en-US" sz="2400" dirty="0"/>
              <a:t>2010 - SCLC</a:t>
            </a:r>
          </a:p>
        </p:txBody>
      </p:sp>
      <p:sp>
        <p:nvSpPr>
          <p:cNvPr id="22" name="TextBox 21"/>
          <p:cNvSpPr txBox="1"/>
          <p:nvPr/>
        </p:nvSpPr>
        <p:spPr>
          <a:xfrm>
            <a:off x="7924800" y="4765358"/>
            <a:ext cx="1949485" cy="461665"/>
          </a:xfrm>
          <a:prstGeom prst="rect">
            <a:avLst/>
          </a:prstGeom>
          <a:solidFill>
            <a:srgbClr val="FFFFFF"/>
          </a:solidFill>
        </p:spPr>
        <p:txBody>
          <a:bodyPr wrap="square" rtlCol="0">
            <a:spAutoFit/>
          </a:bodyPr>
          <a:lstStyle/>
          <a:p>
            <a:r>
              <a:rPr lang="en-US" sz="2400" dirty="0"/>
              <a:t>2010 - MEL</a:t>
            </a:r>
          </a:p>
        </p:txBody>
      </p:sp>
      <p:sp>
        <p:nvSpPr>
          <p:cNvPr id="23" name="TextBox 22"/>
          <p:cNvSpPr txBox="1"/>
          <p:nvPr/>
        </p:nvSpPr>
        <p:spPr>
          <a:xfrm>
            <a:off x="9221781" y="5708130"/>
            <a:ext cx="1954219" cy="461665"/>
          </a:xfrm>
          <a:prstGeom prst="rect">
            <a:avLst/>
          </a:prstGeom>
          <a:solidFill>
            <a:srgbClr val="FFFFFF"/>
          </a:solidFill>
        </p:spPr>
        <p:txBody>
          <a:bodyPr wrap="square" rtlCol="0">
            <a:spAutoFit/>
          </a:bodyPr>
          <a:lstStyle/>
          <a:p>
            <a:r>
              <a:rPr lang="en-US" sz="2400" dirty="0"/>
              <a:t>2011 - PRC</a:t>
            </a:r>
          </a:p>
        </p:txBody>
      </p:sp>
    </p:spTree>
    <p:extLst>
      <p:ext uri="{BB962C8B-B14F-4D97-AF65-F5344CB8AC3E}">
        <p14:creationId xmlns:p14="http://schemas.microsoft.com/office/powerpoint/2010/main" val="4259256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67" dirty="0"/>
              <a:t>Cancer genomics has experienced a decade of explosive growth with large international initiatives (TCGA and ICGC)</a:t>
            </a:r>
          </a:p>
        </p:txBody>
      </p:sp>
      <p:pic>
        <p:nvPicPr>
          <p:cNvPr id="5" name="Content Placeholder 4"/>
          <p:cNvPicPr>
            <a:picLocks noGrp="1" noChangeAspect="1"/>
          </p:cNvPicPr>
          <p:nvPr>
            <p:ph idx="1"/>
          </p:nvPr>
        </p:nvPicPr>
        <p:blipFill rotWithShape="1">
          <a:blip r:embed="rId2"/>
          <a:srcRect l="-181" t="9718" r="338"/>
          <a:stretch/>
        </p:blipFill>
        <p:spPr>
          <a:xfrm>
            <a:off x="1828800" y="979876"/>
            <a:ext cx="8636000" cy="5606211"/>
          </a:xfrm>
        </p:spPr>
      </p:pic>
    </p:spTree>
    <p:extLst>
      <p:ext uri="{BB962C8B-B14F-4D97-AF65-F5344CB8AC3E}">
        <p14:creationId xmlns:p14="http://schemas.microsoft.com/office/powerpoint/2010/main" val="2337037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9210" y="44451"/>
            <a:ext cx="8879369" cy="761999"/>
          </a:xfrm>
        </p:spPr>
        <p:txBody>
          <a:bodyPr>
            <a:noAutofit/>
          </a:bodyPr>
          <a:lstStyle/>
          <a:p>
            <a:r>
              <a:rPr lang="en-US" sz="2667" dirty="0"/>
              <a:t>Deeper sequencing reveals hidden tumor architecture</a:t>
            </a:r>
          </a:p>
        </p:txBody>
      </p:sp>
      <p:pic>
        <p:nvPicPr>
          <p:cNvPr id="5" name="Picture 4" descr="AML31 Graphical Abstract.png"/>
          <p:cNvPicPr>
            <a:picLocks noChangeAspect="1"/>
          </p:cNvPicPr>
          <p:nvPr/>
        </p:nvPicPr>
        <p:blipFill rotWithShape="1">
          <a:blip r:embed="rId2">
            <a:extLst>
              <a:ext uri="{28A0092B-C50C-407E-A947-70E740481C1C}">
                <a14:useLocalDpi xmlns:a14="http://schemas.microsoft.com/office/drawing/2010/main" val="0"/>
              </a:ext>
            </a:extLst>
          </a:blip>
          <a:srcRect r="49393"/>
          <a:stretch/>
        </p:blipFill>
        <p:spPr>
          <a:xfrm>
            <a:off x="3129225" y="915969"/>
            <a:ext cx="2966776" cy="5865924"/>
          </a:xfrm>
          <a:prstGeom prst="rect">
            <a:avLst/>
          </a:prstGeom>
        </p:spPr>
      </p:pic>
      <p:sp>
        <p:nvSpPr>
          <p:cNvPr id="6" name="TextBox 5"/>
          <p:cNvSpPr txBox="1"/>
          <p:nvPr/>
        </p:nvSpPr>
        <p:spPr>
          <a:xfrm>
            <a:off x="0" y="6267847"/>
            <a:ext cx="2483339" cy="584775"/>
          </a:xfrm>
          <a:prstGeom prst="rect">
            <a:avLst/>
          </a:prstGeom>
          <a:noFill/>
        </p:spPr>
        <p:txBody>
          <a:bodyPr wrap="square" rtlCol="0">
            <a:spAutoFit/>
          </a:bodyPr>
          <a:lstStyle/>
          <a:p>
            <a:r>
              <a:rPr lang="en-US" sz="1600" dirty="0"/>
              <a:t>Griffith, Miller et al. Cell Systems. 2015</a:t>
            </a:r>
          </a:p>
        </p:txBody>
      </p:sp>
      <p:pic>
        <p:nvPicPr>
          <p:cNvPr id="7" name="Picture 6" descr="AML31 Graphical Abstract.png">
            <a:extLst>
              <a:ext uri="{FF2B5EF4-FFF2-40B4-BE49-F238E27FC236}">
                <a16:creationId xmlns:a16="http://schemas.microsoft.com/office/drawing/2014/main" id="{85AA0229-E163-7E46-94D3-03AF8DF3DE5E}"/>
              </a:ext>
            </a:extLst>
          </p:cNvPr>
          <p:cNvPicPr>
            <a:picLocks noChangeAspect="1"/>
          </p:cNvPicPr>
          <p:nvPr/>
        </p:nvPicPr>
        <p:blipFill rotWithShape="1">
          <a:blip r:embed="rId2">
            <a:extLst>
              <a:ext uri="{28A0092B-C50C-407E-A947-70E740481C1C}">
                <a14:useLocalDpi xmlns:a14="http://schemas.microsoft.com/office/drawing/2010/main" val="0"/>
              </a:ext>
            </a:extLst>
          </a:blip>
          <a:srcRect l="50260" r="-867"/>
          <a:stretch/>
        </p:blipFill>
        <p:spPr>
          <a:xfrm>
            <a:off x="6075624" y="915969"/>
            <a:ext cx="2966776" cy="5865924"/>
          </a:xfrm>
          <a:prstGeom prst="rect">
            <a:avLst/>
          </a:prstGeom>
        </p:spPr>
      </p:pic>
    </p:spTree>
    <p:extLst>
      <p:ext uri="{BB962C8B-B14F-4D97-AF65-F5344CB8AC3E}">
        <p14:creationId xmlns:p14="http://schemas.microsoft.com/office/powerpoint/2010/main" val="1794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Alternatives to FPKM/TPM</a:t>
            </a:r>
          </a:p>
        </p:txBody>
      </p:sp>
      <p:sp>
        <p:nvSpPr>
          <p:cNvPr id="15362" name="Content Placeholder 2"/>
          <p:cNvSpPr>
            <a:spLocks noGrp="1"/>
          </p:cNvSpPr>
          <p:nvPr>
            <p:ph idx="1"/>
          </p:nvPr>
        </p:nvSpPr>
        <p:spPr>
          <a:xfrm>
            <a:off x="1045029" y="1124744"/>
            <a:ext cx="10474036" cy="4983832"/>
          </a:xfrm>
        </p:spPr>
        <p:txBody>
          <a:bodyPr>
            <a:normAutofit/>
          </a:bodyPr>
          <a:lstStyle/>
          <a:p>
            <a:r>
              <a:rPr lang="en-US" dirty="0">
                <a:latin typeface="Calibri" charset="0"/>
                <a:ea typeface="ＭＳ Ｐゴシック" charset="0"/>
              </a:rPr>
              <a:t>Raw read counts for differential expression analysis</a:t>
            </a:r>
          </a:p>
          <a:p>
            <a:pPr lvl="1"/>
            <a:r>
              <a:rPr lang="en-US" dirty="0">
                <a:latin typeface="Calibri" charset="0"/>
                <a:ea typeface="ＭＳ Ｐゴシック" charset="0"/>
              </a:rPr>
              <a:t>Assign reads/fragments to defined genes/transcripts, get “raw counts”</a:t>
            </a:r>
          </a:p>
          <a:p>
            <a:pPr lvl="2"/>
            <a:r>
              <a:rPr lang="en-US" dirty="0">
                <a:latin typeface="Calibri" charset="0"/>
                <a:ea typeface="ＭＳ Ｐゴシック" charset="0"/>
              </a:rPr>
              <a:t>Transcript structures could still be defined by something like </a:t>
            </a:r>
            <a:r>
              <a:rPr lang="en-US" dirty="0" err="1">
                <a:latin typeface="Calibri" charset="0"/>
                <a:ea typeface="ＭＳ Ｐゴシック" charset="0"/>
              </a:rPr>
              <a:t>Stringtie</a:t>
            </a:r>
            <a:r>
              <a:rPr lang="en-US" dirty="0">
                <a:latin typeface="Calibri" charset="0"/>
                <a:ea typeface="ＭＳ Ｐゴシック" charset="0"/>
              </a:rPr>
              <a:t> </a:t>
            </a:r>
            <a:br>
              <a:rPr lang="en-US" dirty="0">
                <a:latin typeface="Calibri" charset="0"/>
                <a:ea typeface="ＭＳ Ｐゴシック" charset="0"/>
              </a:rPr>
            </a:br>
            <a:endParaRPr lang="en-US" dirty="0">
              <a:latin typeface="Calibri" charset="0"/>
              <a:ea typeface="ＭＳ Ｐゴシック" charset="0"/>
            </a:endParaRPr>
          </a:p>
          <a:p>
            <a:r>
              <a:rPr lang="en-US" dirty="0" err="1">
                <a:latin typeface="Calibri" charset="0"/>
                <a:ea typeface="ＭＳ Ｐゴシック" charset="0"/>
              </a:rPr>
              <a:t>HTSeq</a:t>
            </a:r>
            <a:r>
              <a:rPr lang="en-US" dirty="0">
                <a:latin typeface="Calibri" charset="0"/>
                <a:ea typeface="ＭＳ Ｐゴシック" charset="0"/>
              </a:rPr>
              <a:t> (</a:t>
            </a:r>
            <a:r>
              <a:rPr lang="en-US" dirty="0" err="1">
                <a:latin typeface="Calibri" charset="0"/>
                <a:ea typeface="ＭＳ Ｐゴシック" charset="0"/>
              </a:rPr>
              <a:t>htseq</a:t>
            </a:r>
            <a:r>
              <a:rPr lang="en-US" dirty="0">
                <a:latin typeface="Calibri" charset="0"/>
                <a:ea typeface="ＭＳ Ｐゴシック" charset="0"/>
              </a:rPr>
              <a:t>-count)</a:t>
            </a:r>
          </a:p>
          <a:p>
            <a:pPr lvl="1"/>
            <a:r>
              <a:rPr lang="en-US" sz="2200" dirty="0">
                <a:latin typeface="Calibri" charset="0"/>
                <a:ea typeface="ＭＳ Ｐゴシック" charset="0"/>
                <a:hlinkClick r:id="rId3"/>
              </a:rPr>
              <a:t>https://htseq.readthedocs.io/</a:t>
            </a:r>
            <a:endParaRPr lang="en-US" sz="2200" dirty="0">
              <a:latin typeface="Calibri" charset="0"/>
              <a:ea typeface="ＭＳ Ｐゴシック" charset="0"/>
            </a:endParaRPr>
          </a:p>
          <a:p>
            <a:pPr marL="457200" lvl="1" indent="0">
              <a:buNone/>
            </a:pPr>
            <a:br>
              <a:rPr lang="en-US" sz="1600" dirty="0">
                <a:latin typeface="+mj-lt"/>
                <a:ea typeface="ＭＳ Ｐゴシック" charset="0"/>
              </a:rPr>
            </a:br>
            <a:br>
              <a:rPr lang="en-US" sz="2200" dirty="0">
                <a:latin typeface="Calibri" charset="0"/>
                <a:ea typeface="ＭＳ Ｐゴシック" charset="0"/>
              </a:rPr>
            </a:br>
            <a:endParaRPr lang="en-US" sz="2200" dirty="0">
              <a:latin typeface="Calibri" charset="0"/>
              <a:ea typeface="ＭＳ Ｐゴシック" charset="0"/>
            </a:endParaRPr>
          </a:p>
          <a:p>
            <a:r>
              <a:rPr lang="en-US" dirty="0">
                <a:latin typeface="Calibri" charset="0"/>
                <a:ea typeface="ＭＳ Ｐゴシック" charset="0"/>
              </a:rPr>
              <a:t>Caveats of ‘transcript’ analysis by </a:t>
            </a:r>
            <a:r>
              <a:rPr lang="en-US" dirty="0" err="1">
                <a:latin typeface="Calibri" charset="0"/>
                <a:ea typeface="ＭＳ Ｐゴシック" charset="0"/>
              </a:rPr>
              <a:t>htseq</a:t>
            </a:r>
            <a:r>
              <a:rPr lang="en-US" dirty="0">
                <a:latin typeface="Calibri" charset="0"/>
                <a:ea typeface="ＭＳ Ｐゴシック" charset="0"/>
              </a:rPr>
              <a:t>-count:</a:t>
            </a:r>
          </a:p>
          <a:p>
            <a:pPr lvl="2"/>
            <a:r>
              <a:rPr lang="en-US" dirty="0">
                <a:latin typeface="Calibri" charset="0"/>
                <a:ea typeface="ＭＳ Ｐゴシック" charset="0"/>
              </a:rPr>
              <a:t>Designed for genes - ambiguous reads from overlapping transcripts may not be handled!</a:t>
            </a:r>
          </a:p>
          <a:p>
            <a:pPr lvl="2"/>
            <a:r>
              <a:rPr lang="en-US" dirty="0">
                <a:latin typeface="Calibri" charset="0"/>
                <a:ea typeface="ＭＳ Ｐゴシック" charset="0"/>
                <a:hlinkClick r:id="rId4"/>
              </a:rPr>
              <a:t>http://seqanswers.com/forums/showthread.php?t=18068</a:t>
            </a:r>
            <a:endParaRPr lang="en-US" dirty="0">
              <a:latin typeface="Calibri" charset="0"/>
              <a:ea typeface="ＭＳ Ｐゴシック" charset="0"/>
            </a:endParaRPr>
          </a:p>
          <a:p>
            <a:pPr marL="914400" lvl="2" indent="0">
              <a:buNone/>
            </a:pPr>
            <a:endParaRPr lang="en-US" dirty="0">
              <a:latin typeface="Calibri" charset="0"/>
              <a:ea typeface="ＭＳ Ｐゴシック" charset="0"/>
            </a:endParaRPr>
          </a:p>
        </p:txBody>
      </p:sp>
      <p:sp>
        <p:nvSpPr>
          <p:cNvPr id="3" name="TextBox 2">
            <a:extLst>
              <a:ext uri="{FF2B5EF4-FFF2-40B4-BE49-F238E27FC236}">
                <a16:creationId xmlns:a16="http://schemas.microsoft.com/office/drawing/2014/main" id="{A66F5DC6-5771-2F44-9C89-5147A5B3C655}"/>
              </a:ext>
            </a:extLst>
          </p:cNvPr>
          <p:cNvSpPr txBox="1"/>
          <p:nvPr/>
        </p:nvSpPr>
        <p:spPr>
          <a:xfrm>
            <a:off x="1567898" y="3537148"/>
            <a:ext cx="8538002" cy="830997"/>
          </a:xfrm>
          <a:prstGeom prst="rect">
            <a:avLst/>
          </a:prstGeom>
          <a:noFill/>
          <a:ln>
            <a:solidFill>
              <a:schemeClr val="bg1">
                <a:lumMod val="65000"/>
              </a:schemeClr>
            </a:solidFill>
          </a:ln>
        </p:spPr>
        <p:txBody>
          <a:bodyPr wrap="square" rtlCol="0">
            <a:spAutoFit/>
          </a:bodyPr>
          <a:lstStyle/>
          <a:p>
            <a:r>
              <a:rPr lang="en-US" sz="1600" dirty="0" err="1">
                <a:latin typeface="+mj-lt"/>
                <a:ea typeface="ＭＳ Ｐゴシック" charset="0"/>
              </a:rPr>
              <a:t>htseq</a:t>
            </a:r>
            <a:r>
              <a:rPr lang="en-US" sz="1600" dirty="0">
                <a:latin typeface="+mj-lt"/>
                <a:ea typeface="ＭＳ Ｐゴシック" charset="0"/>
              </a:rPr>
              <a:t>-count --mode intersection-strict --stranded no --</a:t>
            </a:r>
            <a:r>
              <a:rPr lang="en-US" sz="1600" dirty="0" err="1">
                <a:latin typeface="+mj-lt"/>
                <a:ea typeface="ＭＳ Ｐゴシック" charset="0"/>
              </a:rPr>
              <a:t>minaqual</a:t>
            </a:r>
            <a:r>
              <a:rPr lang="en-US" sz="1600" dirty="0">
                <a:latin typeface="+mj-lt"/>
                <a:ea typeface="ＭＳ Ｐゴシック" charset="0"/>
              </a:rPr>
              <a:t> 1 --type exon --</a:t>
            </a:r>
            <a:r>
              <a:rPr lang="en-US" sz="1600" dirty="0" err="1">
                <a:latin typeface="+mj-lt"/>
                <a:ea typeface="ＭＳ Ｐゴシック" charset="0"/>
              </a:rPr>
              <a:t>idattr</a:t>
            </a:r>
            <a:r>
              <a:rPr lang="en-US" sz="1600" dirty="0">
                <a:latin typeface="+mj-lt"/>
                <a:ea typeface="ＭＳ Ｐゴシック" charset="0"/>
              </a:rPr>
              <a:t> </a:t>
            </a:r>
            <a:r>
              <a:rPr lang="en-US" sz="1600" dirty="0" err="1">
                <a:latin typeface="+mj-lt"/>
                <a:ea typeface="ＭＳ Ｐゴシック" charset="0"/>
              </a:rPr>
              <a:t>transcript_id</a:t>
            </a:r>
            <a:r>
              <a:rPr lang="en-US" sz="1600" dirty="0">
                <a:latin typeface="+mj-lt"/>
                <a:ea typeface="ＭＳ Ｐゴシック" charset="0"/>
              </a:rPr>
              <a:t> </a:t>
            </a:r>
            <a:r>
              <a:rPr lang="en-US" sz="1600" dirty="0" err="1">
                <a:latin typeface="+mj-lt"/>
                <a:ea typeface="ＭＳ Ｐゴシック" charset="0"/>
              </a:rPr>
              <a:t>accepted_hits.sam</a:t>
            </a:r>
            <a:r>
              <a:rPr lang="en-US" sz="1600" dirty="0">
                <a:latin typeface="+mj-lt"/>
                <a:ea typeface="ＭＳ Ｐゴシック" charset="0"/>
              </a:rPr>
              <a:t> chr22.gff &gt; </a:t>
            </a:r>
            <a:r>
              <a:rPr lang="en-US" sz="1600" dirty="0" err="1">
                <a:latin typeface="+mj-lt"/>
                <a:ea typeface="ＭＳ Ｐゴシック" charset="0"/>
              </a:rPr>
              <a:t>transcript_read_counts_table.tsv</a:t>
            </a:r>
            <a:endParaRPr lang="en-US" sz="1600" dirty="0">
              <a:latin typeface="+mj-lt"/>
            </a:endParaRPr>
          </a:p>
        </p:txBody>
      </p:sp>
    </p:spTree>
    <p:extLst>
      <p:ext uri="{BB962C8B-B14F-4D97-AF65-F5344CB8AC3E}">
        <p14:creationId xmlns:p14="http://schemas.microsoft.com/office/powerpoint/2010/main" val="28173856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bt.3122-S1_Page_13.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2267" t="9572" r="12178" b="46442"/>
          <a:stretch/>
        </p:blipFill>
        <p:spPr>
          <a:xfrm>
            <a:off x="4059091" y="584888"/>
            <a:ext cx="7691561" cy="5794824"/>
          </a:xfrm>
        </p:spPr>
      </p:pic>
      <p:sp>
        <p:nvSpPr>
          <p:cNvPr id="6" name="TextBox 5">
            <a:extLst>
              <a:ext uri="{FF2B5EF4-FFF2-40B4-BE49-F238E27FC236}">
                <a16:creationId xmlns:a16="http://schemas.microsoft.com/office/drawing/2014/main" id="{D981205D-7164-1940-AD7E-4AD9C0A95664}"/>
              </a:ext>
            </a:extLst>
          </p:cNvPr>
          <p:cNvSpPr txBox="1"/>
          <p:nvPr/>
        </p:nvSpPr>
        <p:spPr>
          <a:xfrm>
            <a:off x="122548" y="831727"/>
            <a:ext cx="3558082" cy="4524315"/>
          </a:xfrm>
          <a:prstGeom prst="rect">
            <a:avLst/>
          </a:prstGeom>
          <a:noFill/>
        </p:spPr>
        <p:txBody>
          <a:bodyPr wrap="square" rtlCol="0">
            <a:spAutoFit/>
          </a:bodyPr>
          <a:lstStyle/>
          <a:p>
            <a:pPr marL="285750" indent="-285750">
              <a:buFontTx/>
              <a:buChar char="-"/>
            </a:pPr>
            <a:r>
              <a:rPr lang="en-US" sz="1600" dirty="0"/>
              <a:t>Align reads to the genome, optionally assemble super-reads and re-align</a:t>
            </a:r>
          </a:p>
          <a:p>
            <a:pPr marL="285750" indent="-285750">
              <a:buFontTx/>
              <a:buChar char="-"/>
            </a:pPr>
            <a:r>
              <a:rPr lang="en-US" sz="1600" dirty="0"/>
              <a:t>Group reads into clusters</a:t>
            </a:r>
          </a:p>
          <a:p>
            <a:endParaRPr lang="en-US" sz="1600" dirty="0"/>
          </a:p>
          <a:p>
            <a:br>
              <a:rPr lang="en-US" sz="1600" dirty="0"/>
            </a:br>
            <a:r>
              <a:rPr lang="en-US" sz="1600" dirty="0"/>
              <a:t>Infer isoforms:</a:t>
            </a:r>
          </a:p>
          <a:p>
            <a:pPr marL="285750" indent="-285750">
              <a:buFontTx/>
              <a:buChar char="-"/>
            </a:pPr>
            <a:r>
              <a:rPr lang="en-US" sz="1600" dirty="0"/>
              <a:t>Build alternative splice graph (ASG)</a:t>
            </a:r>
          </a:p>
          <a:p>
            <a:pPr marL="285750" indent="-285750">
              <a:buFontTx/>
              <a:buChar char="-"/>
            </a:pPr>
            <a:r>
              <a:rPr lang="en-US" sz="1600" dirty="0"/>
              <a:t>Iteratively extract the heaviest path from a splice graph</a:t>
            </a:r>
          </a:p>
          <a:p>
            <a:pPr marL="285750" indent="-285750">
              <a:buFontTx/>
              <a:buChar char="-"/>
            </a:pPr>
            <a:r>
              <a:rPr lang="en-US" sz="1600" dirty="0"/>
              <a:t>construct a flow network</a:t>
            </a:r>
          </a:p>
          <a:p>
            <a:pPr marL="285750" indent="-285750">
              <a:buFontTx/>
              <a:buChar char="-"/>
            </a:pPr>
            <a:r>
              <a:rPr lang="en-US" sz="1600" dirty="0"/>
              <a:t>compute maximum flow to estimate abundance</a:t>
            </a:r>
          </a:p>
          <a:p>
            <a:pPr marL="285750" indent="-285750">
              <a:buFontTx/>
              <a:buChar char="-"/>
            </a:pPr>
            <a:r>
              <a:rPr lang="en-US" sz="1600" dirty="0"/>
              <a:t>update the splice graph by removing reads that were assigned by the flow algorithm</a:t>
            </a:r>
          </a:p>
          <a:p>
            <a:pPr marL="285750" indent="-285750">
              <a:buFontTx/>
              <a:buChar char="-"/>
            </a:pPr>
            <a:r>
              <a:rPr lang="en-US" sz="1600" dirty="0"/>
              <a:t>This process repeats until all reads have been assigned. </a:t>
            </a:r>
          </a:p>
        </p:txBody>
      </p:sp>
      <p:sp>
        <p:nvSpPr>
          <p:cNvPr id="7" name="Title 1">
            <a:extLst>
              <a:ext uri="{FF2B5EF4-FFF2-40B4-BE49-F238E27FC236}">
                <a16:creationId xmlns:a16="http://schemas.microsoft.com/office/drawing/2014/main" id="{35C845F0-3C59-F244-A6E6-72CEFB68E45B}"/>
              </a:ext>
            </a:extLst>
          </p:cNvPr>
          <p:cNvSpPr>
            <a:spLocks noGrp="1"/>
          </p:cNvSpPr>
          <p:nvPr>
            <p:ph type="title"/>
          </p:nvPr>
        </p:nvSpPr>
        <p:spPr>
          <a:xfrm>
            <a:off x="1676400" y="94821"/>
            <a:ext cx="8839200" cy="490066"/>
          </a:xfrm>
        </p:spPr>
        <p:txBody>
          <a:bodyPr>
            <a:normAutofit fontScale="90000"/>
          </a:bodyPr>
          <a:lstStyle/>
          <a:p>
            <a:pPr algn="ctr"/>
            <a:r>
              <a:rPr lang="en-US" b="1" dirty="0">
                <a:latin typeface="Calibri" panose="020F0502020204030204" pitchFamily="34" charset="0"/>
                <a:cs typeface="Calibri" panose="020F0502020204030204" pitchFamily="34" charset="0"/>
              </a:rPr>
              <a:t>How does StringTie work?</a:t>
            </a:r>
          </a:p>
        </p:txBody>
      </p:sp>
      <p:sp>
        <p:nvSpPr>
          <p:cNvPr id="8" name="TextBox 7">
            <a:extLst>
              <a:ext uri="{FF2B5EF4-FFF2-40B4-BE49-F238E27FC236}">
                <a16:creationId xmlns:a16="http://schemas.microsoft.com/office/drawing/2014/main" id="{9A549B85-0517-644D-8FB1-49811967085B}"/>
              </a:ext>
            </a:extLst>
          </p:cNvPr>
          <p:cNvSpPr txBox="1"/>
          <p:nvPr/>
        </p:nvSpPr>
        <p:spPr>
          <a:xfrm>
            <a:off x="8758091" y="6161314"/>
            <a:ext cx="5472608" cy="276999"/>
          </a:xfrm>
          <a:prstGeom prst="rect">
            <a:avLst/>
          </a:prstGeom>
          <a:noFill/>
        </p:spPr>
        <p:txBody>
          <a:bodyPr wrap="square" rtlCol="0">
            <a:spAutoFit/>
          </a:bodyPr>
          <a:lstStyle/>
          <a:p>
            <a:r>
              <a:rPr lang="en-US" sz="1200" dirty="0" err="1"/>
              <a:t>Pertea</a:t>
            </a:r>
            <a:r>
              <a:rPr lang="en-US" sz="1200" dirty="0"/>
              <a:t> et al. Nature Biotechnology, 2015</a:t>
            </a:r>
          </a:p>
        </p:txBody>
      </p:sp>
    </p:spTree>
    <p:extLst>
      <p:ext uri="{BB962C8B-B14F-4D97-AF65-F5344CB8AC3E}">
        <p14:creationId xmlns:p14="http://schemas.microsoft.com/office/powerpoint/2010/main" val="103575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008112"/>
          </a:xfrm>
        </p:spPr>
        <p:txBody>
          <a:bodyPr>
            <a:normAutofit/>
          </a:bodyPr>
          <a:lstStyle/>
          <a:p>
            <a:pPr algn="ctr"/>
            <a:r>
              <a:rPr lang="en-US" sz="2800" b="1" dirty="0">
                <a:latin typeface="Calibri" panose="020F0502020204030204" pitchFamily="34" charset="0"/>
                <a:cs typeface="Calibri" panose="020F0502020204030204" pitchFamily="34" charset="0"/>
              </a:rPr>
              <a:t>From flow network for each transcript, maximum flow is used to assemble transcript and estimate abundance </a:t>
            </a:r>
          </a:p>
        </p:txBody>
      </p:sp>
      <p:pic>
        <p:nvPicPr>
          <p:cNvPr id="4" name="Content Placeholder 3" descr="nbt.3122-S1_Page_14.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889" t="11473" r="30804" b="58388"/>
          <a:stretch/>
        </p:blipFill>
        <p:spPr>
          <a:xfrm>
            <a:off x="2639616" y="980728"/>
            <a:ext cx="6302678" cy="4791199"/>
          </a:xfrm>
        </p:spPr>
      </p:pic>
      <p:sp>
        <p:nvSpPr>
          <p:cNvPr id="5" name="Rectangle 4"/>
          <p:cNvSpPr/>
          <p:nvPr/>
        </p:nvSpPr>
        <p:spPr>
          <a:xfrm>
            <a:off x="491067" y="5729355"/>
            <a:ext cx="11311466" cy="646331"/>
          </a:xfrm>
          <a:prstGeom prst="rect">
            <a:avLst/>
          </a:prstGeom>
        </p:spPr>
        <p:txBody>
          <a:bodyPr wrap="square">
            <a:spAutoFit/>
          </a:bodyPr>
          <a:lstStyle/>
          <a:p>
            <a:pPr algn="ctr"/>
            <a:r>
              <a:rPr lang="en-US" dirty="0"/>
              <a:t>StringTie uses basic graph theory (splice graph), custom heuristics (heaviest path), more graph theory  (flow network) and optimization theory (maximum flow). See StringTie paper for definitions and math.</a:t>
            </a:r>
          </a:p>
        </p:txBody>
      </p:sp>
    </p:spTree>
    <p:extLst>
      <p:ext uri="{BB962C8B-B14F-4D97-AF65-F5344CB8AC3E}">
        <p14:creationId xmlns:p14="http://schemas.microsoft.com/office/powerpoint/2010/main" val="308254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latin typeface="Calibri" panose="020F0502020204030204" pitchFamily="34" charset="0"/>
                <a:cs typeface="Calibri" panose="020F0502020204030204" pitchFamily="34" charset="0"/>
              </a:rPr>
              <a:t>StringTie</a:t>
            </a:r>
            <a:r>
              <a:rPr lang="en-US" b="1" dirty="0">
                <a:latin typeface="Calibri" panose="020F0502020204030204" pitchFamily="34" charset="0"/>
                <a:cs typeface="Calibri" panose="020F0502020204030204" pitchFamily="34" charset="0"/>
              </a:rPr>
              <a:t> Modes</a:t>
            </a:r>
          </a:p>
        </p:txBody>
      </p:sp>
      <p:sp>
        <p:nvSpPr>
          <p:cNvPr id="3" name="Content Placeholder 2"/>
          <p:cNvSpPr>
            <a:spLocks noGrp="1"/>
          </p:cNvSpPr>
          <p:nvPr>
            <p:ph idx="1"/>
          </p:nvPr>
        </p:nvSpPr>
        <p:spPr/>
        <p:txBody>
          <a:bodyPr>
            <a:normAutofit fontScale="92500" lnSpcReduction="20000"/>
          </a:bodyPr>
          <a:lstStyle/>
          <a:p>
            <a:r>
              <a:rPr lang="en-US" dirty="0"/>
              <a:t>Expression estimation mode (“Reference Only”)</a:t>
            </a:r>
          </a:p>
          <a:p>
            <a:pPr lvl="1"/>
            <a:r>
              <a:rPr lang="en-US" dirty="0"/>
              <a:t>“–G $</a:t>
            </a:r>
            <a:r>
              <a:rPr lang="en-US" dirty="0" err="1"/>
              <a:t>GTF_File</a:t>
            </a:r>
            <a:r>
              <a:rPr lang="en-US" dirty="0"/>
              <a:t>” AND “–e” option</a:t>
            </a:r>
          </a:p>
          <a:p>
            <a:pPr lvl="1"/>
            <a:r>
              <a:rPr lang="en-US" dirty="0"/>
              <a:t>no "novel" transcript assemblies (isoforms) </a:t>
            </a:r>
          </a:p>
          <a:p>
            <a:pPr lvl="1"/>
            <a:r>
              <a:rPr lang="en-US" dirty="0"/>
              <a:t>read alignments not overlapping reference transcripts ignored</a:t>
            </a:r>
          </a:p>
          <a:p>
            <a:pPr lvl="1"/>
            <a:r>
              <a:rPr lang="en-US" dirty="0"/>
              <a:t>Faster, especially when given limited set of reference transcripts</a:t>
            </a:r>
          </a:p>
          <a:p>
            <a:pPr lvl="2"/>
            <a:r>
              <a:rPr lang="en-US" dirty="0"/>
              <a:t>Avoids complicated steps of clustering and building alternative splice graph from scratch, skipping straight to abundance estimation</a:t>
            </a:r>
          </a:p>
          <a:p>
            <a:r>
              <a:rPr lang="en-US" dirty="0"/>
              <a:t>“Reference guided mode”</a:t>
            </a:r>
          </a:p>
          <a:p>
            <a:pPr lvl="1"/>
            <a:r>
              <a:rPr lang="en-US" dirty="0"/>
              <a:t> “–G $</a:t>
            </a:r>
            <a:r>
              <a:rPr lang="en-US" dirty="0" err="1"/>
              <a:t>GTF_File</a:t>
            </a:r>
            <a:r>
              <a:rPr lang="en-US" dirty="0"/>
              <a:t>” WITHOUT “–e” option</a:t>
            </a:r>
          </a:p>
          <a:p>
            <a:pPr lvl="1"/>
            <a:r>
              <a:rPr lang="en-US" dirty="0"/>
              <a:t>Both known and novel transcript assemblies</a:t>
            </a:r>
          </a:p>
          <a:p>
            <a:r>
              <a:rPr lang="en-US" dirty="0"/>
              <a:t>“De novo” mode</a:t>
            </a:r>
          </a:p>
          <a:p>
            <a:pPr lvl="1"/>
            <a:r>
              <a:rPr lang="en-US" dirty="0"/>
              <a:t>NEITHER “–G $</a:t>
            </a:r>
            <a:r>
              <a:rPr lang="en-US" dirty="0" err="1"/>
              <a:t>GTF_File</a:t>
            </a:r>
            <a:r>
              <a:rPr lang="en-US" dirty="0"/>
              <a:t>” NOR “–e” option</a:t>
            </a:r>
          </a:p>
          <a:p>
            <a:pPr lvl="1"/>
            <a:r>
              <a:rPr lang="en-US" dirty="0"/>
              <a:t>Novel transcript assemblies only</a:t>
            </a:r>
          </a:p>
        </p:txBody>
      </p:sp>
      <p:sp>
        <p:nvSpPr>
          <p:cNvPr id="4" name="TextBox 3"/>
          <p:cNvSpPr txBox="1"/>
          <p:nvPr/>
        </p:nvSpPr>
        <p:spPr>
          <a:xfrm>
            <a:off x="6240016" y="6021288"/>
            <a:ext cx="4427984" cy="369332"/>
          </a:xfrm>
          <a:prstGeom prst="rect">
            <a:avLst/>
          </a:prstGeom>
          <a:noFill/>
        </p:spPr>
        <p:txBody>
          <a:bodyPr wrap="square" rtlCol="0">
            <a:spAutoFit/>
          </a:bodyPr>
          <a:lstStyle/>
          <a:p>
            <a:r>
              <a:rPr lang="en-US" dirty="0" err="1"/>
              <a:t>Pertea</a:t>
            </a:r>
            <a:r>
              <a:rPr lang="en-US" dirty="0"/>
              <a:t> et al. Nature Protocols, 2016</a:t>
            </a:r>
          </a:p>
        </p:txBody>
      </p:sp>
    </p:spTree>
    <p:extLst>
      <p:ext uri="{BB962C8B-B14F-4D97-AF65-F5344CB8AC3E}">
        <p14:creationId xmlns:p14="http://schemas.microsoft.com/office/powerpoint/2010/main" val="3712916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StringTie -merge</a:t>
            </a:r>
          </a:p>
        </p:txBody>
      </p:sp>
      <p:sp>
        <p:nvSpPr>
          <p:cNvPr id="3" name="Content Placeholder 2"/>
          <p:cNvSpPr>
            <a:spLocks noGrp="1"/>
          </p:cNvSpPr>
          <p:nvPr>
            <p:ph idx="1"/>
          </p:nvPr>
        </p:nvSpPr>
        <p:spPr/>
        <p:txBody>
          <a:bodyPr/>
          <a:lstStyle/>
          <a:p>
            <a:r>
              <a:rPr lang="en-US" dirty="0"/>
              <a:t>Merge together all gene structures from all samples</a:t>
            </a:r>
          </a:p>
          <a:p>
            <a:pPr lvl="1"/>
            <a:r>
              <a:rPr lang="en-US" dirty="0"/>
              <a:t>Some samples may only partially represent a gene structure</a:t>
            </a:r>
            <a:br>
              <a:rPr lang="en-US" dirty="0"/>
            </a:br>
            <a:endParaRPr lang="en-US" dirty="0"/>
          </a:p>
          <a:p>
            <a:r>
              <a:rPr lang="en-US" dirty="0"/>
              <a:t>Incorporates known transcripts with assembled, potentially novel transcripts</a:t>
            </a:r>
            <a:br>
              <a:rPr lang="en-US" dirty="0"/>
            </a:br>
            <a:endParaRPr lang="en-US" dirty="0"/>
          </a:p>
          <a:p>
            <a:r>
              <a:rPr lang="en-US" dirty="0"/>
              <a:t>For de novo or reference guided mode, we will rerun StringTie with the merged transcript assembly.</a:t>
            </a:r>
          </a:p>
        </p:txBody>
      </p:sp>
      <p:sp>
        <p:nvSpPr>
          <p:cNvPr id="4" name="TextBox 3"/>
          <p:cNvSpPr txBox="1"/>
          <p:nvPr/>
        </p:nvSpPr>
        <p:spPr>
          <a:xfrm>
            <a:off x="6240016" y="6021288"/>
            <a:ext cx="4427984" cy="369332"/>
          </a:xfrm>
          <a:prstGeom prst="rect">
            <a:avLst/>
          </a:prstGeom>
          <a:noFill/>
        </p:spPr>
        <p:txBody>
          <a:bodyPr wrap="square" rtlCol="0">
            <a:spAutoFit/>
          </a:bodyPr>
          <a:lstStyle/>
          <a:p>
            <a:r>
              <a:rPr lang="en-US" dirty="0" err="1"/>
              <a:t>Pertea</a:t>
            </a:r>
            <a:r>
              <a:rPr lang="en-US" dirty="0"/>
              <a:t> et al. Nature Protocols, 2016</a:t>
            </a:r>
          </a:p>
        </p:txBody>
      </p:sp>
    </p:spTree>
    <p:extLst>
      <p:ext uri="{BB962C8B-B14F-4D97-AF65-F5344CB8AC3E}">
        <p14:creationId xmlns:p14="http://schemas.microsoft.com/office/powerpoint/2010/main" val="1224476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gffcompare</a:t>
            </a:r>
            <a:endParaRPr lang="en-US" b="1"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3DD2DCB1-7456-FA4B-B5D8-CA06BD02983C}"/>
              </a:ext>
            </a:extLst>
          </p:cNvPr>
          <p:cNvSpPr>
            <a:spLocks noGrp="1"/>
          </p:cNvSpPr>
          <p:nvPr>
            <p:ph idx="1"/>
          </p:nvPr>
        </p:nvSpPr>
        <p:spPr>
          <a:xfrm>
            <a:off x="203200" y="1600200"/>
            <a:ext cx="5791200" cy="4724400"/>
          </a:xfrm>
        </p:spPr>
        <p:txBody>
          <a:bodyPr/>
          <a:lstStyle/>
          <a:p>
            <a:r>
              <a:rPr lang="en-US" dirty="0" err="1"/>
              <a:t>gffcompare</a:t>
            </a:r>
            <a:r>
              <a:rPr lang="en-US" dirty="0"/>
              <a:t> will compare a merged transcript GTF with known annotation, also in GTF/GFF3 format</a:t>
            </a:r>
          </a:p>
          <a:p>
            <a:r>
              <a:rPr lang="en-US" sz="1800" dirty="0">
                <a:hlinkClick r:id="rId3"/>
              </a:rPr>
              <a:t>http://</a:t>
            </a:r>
            <a:r>
              <a:rPr lang="en-US" sz="1800" dirty="0" err="1">
                <a:hlinkClick r:id="rId3"/>
              </a:rPr>
              <a:t>cole-trapnell-lab.github.io</a:t>
            </a:r>
            <a:r>
              <a:rPr lang="en-US" sz="1800" dirty="0">
                <a:hlinkClick r:id="rId3"/>
              </a:rPr>
              <a:t>/cufflinks/</a:t>
            </a:r>
            <a:r>
              <a:rPr lang="en-US" sz="1800" dirty="0" err="1">
                <a:hlinkClick r:id="rId3"/>
              </a:rPr>
              <a:t>cuffcompare</a:t>
            </a:r>
            <a:r>
              <a:rPr lang="en-US" sz="1800" dirty="0">
                <a:hlinkClick r:id="rId3"/>
              </a:rPr>
              <a:t>/</a:t>
            </a:r>
            <a:r>
              <a:rPr lang="en-US" sz="1800" dirty="0" err="1">
                <a:hlinkClick r:id="rId3"/>
              </a:rPr>
              <a:t>index.html#cuffcompare-output-files</a:t>
            </a:r>
            <a:endParaRPr lang="en-US" sz="1800" dirty="0"/>
          </a:p>
          <a:p>
            <a:endParaRPr lang="en-US" dirty="0"/>
          </a:p>
        </p:txBody>
      </p:sp>
      <p:pic>
        <p:nvPicPr>
          <p:cNvPr id="8" name="Content Placeholder 4" descr="Screen Shot 2016-11-15 at 8.31.40 AM.png">
            <a:extLst>
              <a:ext uri="{FF2B5EF4-FFF2-40B4-BE49-F238E27FC236}">
                <a16:creationId xmlns:a16="http://schemas.microsoft.com/office/drawing/2014/main" id="{EB66E292-7423-2F44-8786-67F2DEEC1B9C}"/>
              </a:ext>
            </a:extLst>
          </p:cNvPr>
          <p:cNvPicPr>
            <a:picLocks noChangeAspect="1"/>
          </p:cNvPicPr>
          <p:nvPr/>
        </p:nvPicPr>
        <p:blipFill>
          <a:blip r:embed="rId4">
            <a:extLst>
              <a:ext uri="{28A0092B-C50C-407E-A947-70E740481C1C}">
                <a14:useLocalDpi xmlns:a14="http://schemas.microsoft.com/office/drawing/2010/main" val="0"/>
              </a:ext>
            </a:extLst>
          </a:blip>
          <a:srcRect t="-8072" b="-8072"/>
          <a:stretch>
            <a:fillRect/>
          </a:stretch>
        </p:blipFill>
        <p:spPr>
          <a:xfrm>
            <a:off x="6599820" y="1052736"/>
            <a:ext cx="4846714" cy="5271864"/>
          </a:xfrm>
          <a:prstGeom prst="rect">
            <a:avLst/>
          </a:prstGeom>
        </p:spPr>
      </p:pic>
    </p:spTree>
    <p:extLst>
      <p:ext uri="{BB962C8B-B14F-4D97-AF65-F5344CB8AC3E}">
        <p14:creationId xmlns:p14="http://schemas.microsoft.com/office/powerpoint/2010/main" val="673404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What changed? Level of parallelism. By 7 orders of magnitude!">
            <a:extLst>
              <a:ext uri="{FF2B5EF4-FFF2-40B4-BE49-F238E27FC236}">
                <a16:creationId xmlns:a16="http://schemas.microsoft.com/office/drawing/2014/main" id="{24320037-4138-4A40-8191-F12EE6A7AB02}"/>
              </a:ext>
            </a:extLst>
          </p:cNvPr>
          <p:cNvSpPr txBox="1">
            <a:spLocks/>
          </p:cNvSpPr>
          <p:nvPr/>
        </p:nvSpPr>
        <p:spPr bwMode="auto">
          <a:xfrm>
            <a:off x="1511969" y="32025"/>
            <a:ext cx="9063633" cy="66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3300" b="1" kern="1200">
                <a:solidFill>
                  <a:srgbClr val="3F3F31"/>
                </a:solidFill>
                <a:latin typeface="+mj-lt"/>
                <a:ea typeface="ＭＳ Ｐゴシック" pitchFamily="-105" charset="-128"/>
                <a:cs typeface="Trebuchet MS"/>
              </a:defRPr>
            </a:lvl1pPr>
            <a:lvl2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2pPr>
            <a:lvl3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3pPr>
            <a:lvl4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4pPr>
            <a:lvl5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5pPr>
            <a:lvl6pPr marL="4572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6pPr>
            <a:lvl7pPr marL="9144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7pPr>
            <a:lvl8pPr marL="13716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8pPr>
            <a:lvl9pPr marL="18288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9pPr>
          </a:lstStyle>
          <a:p>
            <a:r>
              <a:rPr lang="en-US" sz="3200" dirty="0">
                <a:latin typeface="+mn-lt"/>
              </a:rPr>
              <a:t>What changed? Level of parallelism</a:t>
            </a:r>
          </a:p>
        </p:txBody>
      </p:sp>
      <p:sp>
        <p:nvSpPr>
          <p:cNvPr id="59" name="First Generation:">
            <a:extLst>
              <a:ext uri="{FF2B5EF4-FFF2-40B4-BE49-F238E27FC236}">
                <a16:creationId xmlns:a16="http://schemas.microsoft.com/office/drawing/2014/main" id="{4716621A-C518-BE44-8D69-5D8C8CA00869}"/>
              </a:ext>
            </a:extLst>
          </p:cNvPr>
          <p:cNvSpPr/>
          <p:nvPr/>
        </p:nvSpPr>
        <p:spPr>
          <a:xfrm>
            <a:off x="2341904" y="841190"/>
            <a:ext cx="2080891" cy="418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200" b="1"/>
            </a:lvl1pPr>
          </a:lstStyle>
          <a:p>
            <a:r>
              <a:rPr sz="2251" dirty="0"/>
              <a:t>First Generation:</a:t>
            </a:r>
          </a:p>
        </p:txBody>
      </p:sp>
      <p:sp>
        <p:nvSpPr>
          <p:cNvPr id="60" name="Second Generation:">
            <a:extLst>
              <a:ext uri="{FF2B5EF4-FFF2-40B4-BE49-F238E27FC236}">
                <a16:creationId xmlns:a16="http://schemas.microsoft.com/office/drawing/2014/main" id="{508FBB2E-7449-2B4C-9591-04EBE432A1AA}"/>
              </a:ext>
            </a:extLst>
          </p:cNvPr>
          <p:cNvSpPr/>
          <p:nvPr/>
        </p:nvSpPr>
        <p:spPr>
          <a:xfrm>
            <a:off x="6553201" y="876909"/>
            <a:ext cx="3086872" cy="418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200" b="1"/>
            </a:lvl1pPr>
          </a:lstStyle>
          <a:p>
            <a:r>
              <a:rPr sz="2251" dirty="0"/>
              <a:t>Second</a:t>
            </a:r>
            <a:r>
              <a:rPr lang="en-US" sz="2251" dirty="0"/>
              <a:t>/next</a:t>
            </a:r>
            <a:r>
              <a:rPr sz="2251" dirty="0"/>
              <a:t> Generation:</a:t>
            </a:r>
          </a:p>
        </p:txBody>
      </p:sp>
      <p:sp>
        <p:nvSpPr>
          <p:cNvPr id="61" name="Line">
            <a:extLst>
              <a:ext uri="{FF2B5EF4-FFF2-40B4-BE49-F238E27FC236}">
                <a16:creationId xmlns:a16="http://schemas.microsoft.com/office/drawing/2014/main" id="{5640472C-191C-2645-8FCE-E07FA407B18A}"/>
              </a:ext>
            </a:extLst>
          </p:cNvPr>
          <p:cNvSpPr/>
          <p:nvPr/>
        </p:nvSpPr>
        <p:spPr>
          <a:xfrm flipV="1">
            <a:off x="8524877" y="377720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62" name="Line">
            <a:extLst>
              <a:ext uri="{FF2B5EF4-FFF2-40B4-BE49-F238E27FC236}">
                <a16:creationId xmlns:a16="http://schemas.microsoft.com/office/drawing/2014/main" id="{6B981598-63D3-7E44-AC10-F019CEC16E07}"/>
              </a:ext>
            </a:extLst>
          </p:cNvPr>
          <p:cNvSpPr/>
          <p:nvPr/>
        </p:nvSpPr>
        <p:spPr>
          <a:xfrm flipV="1">
            <a:off x="3533180" y="4223744"/>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pic>
        <p:nvPicPr>
          <p:cNvPr id="63" name="DNA1.gif" descr="DNA1.gif">
            <a:extLst>
              <a:ext uri="{FF2B5EF4-FFF2-40B4-BE49-F238E27FC236}">
                <a16:creationId xmlns:a16="http://schemas.microsoft.com/office/drawing/2014/main" id="{7D76BB30-71E5-404D-94EB-F201F6640F3F}"/>
              </a:ext>
            </a:extLst>
          </p:cNvPr>
          <p:cNvPicPr>
            <a:picLocks/>
          </p:cNvPicPr>
          <p:nvPr/>
        </p:nvPicPr>
        <p:blipFill>
          <a:blip r:embed="rId3"/>
          <a:srcRect l="8595" r="19407"/>
          <a:stretch>
            <a:fillRect/>
          </a:stretch>
        </p:blipFill>
        <p:spPr>
          <a:xfrm>
            <a:off x="1598824" y="1248583"/>
            <a:ext cx="3821907" cy="98267"/>
          </a:xfrm>
          <a:prstGeom prst="rect">
            <a:avLst/>
          </a:prstGeom>
          <a:ln w="12700">
            <a:miter lim="400000"/>
          </a:ln>
        </p:spPr>
      </p:pic>
      <p:pic>
        <p:nvPicPr>
          <p:cNvPr id="64" name="DNA1.gif" descr="DNA1.gif">
            <a:extLst>
              <a:ext uri="{FF2B5EF4-FFF2-40B4-BE49-F238E27FC236}">
                <a16:creationId xmlns:a16="http://schemas.microsoft.com/office/drawing/2014/main" id="{B1661BB9-2880-C342-8721-965E7FEE2F29}"/>
              </a:ext>
            </a:extLst>
          </p:cNvPr>
          <p:cNvPicPr>
            <a:picLocks/>
          </p:cNvPicPr>
          <p:nvPr/>
        </p:nvPicPr>
        <p:blipFill>
          <a:blip r:embed="rId3"/>
          <a:srcRect l="8595" r="19407"/>
          <a:stretch>
            <a:fillRect/>
          </a:stretch>
        </p:blipFill>
        <p:spPr>
          <a:xfrm>
            <a:off x="6533555" y="1288548"/>
            <a:ext cx="3821907" cy="98267"/>
          </a:xfrm>
          <a:prstGeom prst="rect">
            <a:avLst/>
          </a:prstGeom>
          <a:ln w="12700">
            <a:miter lim="400000"/>
          </a:ln>
        </p:spPr>
      </p:pic>
      <p:sp>
        <p:nvSpPr>
          <p:cNvPr id="65" name="ABI 3700">
            <a:extLst>
              <a:ext uri="{FF2B5EF4-FFF2-40B4-BE49-F238E27FC236}">
                <a16:creationId xmlns:a16="http://schemas.microsoft.com/office/drawing/2014/main" id="{222EE0DC-F213-B340-998A-92477A63E7CD}"/>
              </a:ext>
            </a:extLst>
          </p:cNvPr>
          <p:cNvSpPr/>
          <p:nvPr/>
        </p:nvSpPr>
        <p:spPr>
          <a:xfrm>
            <a:off x="2219975" y="6027098"/>
            <a:ext cx="702116" cy="277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900"/>
            </a:lvl1pPr>
          </a:lstStyle>
          <a:p>
            <a:pPr>
              <a:defRPr b="1"/>
            </a:pPr>
            <a:r>
              <a:rPr sz="1336"/>
              <a:t>ABI 3700</a:t>
            </a:r>
          </a:p>
        </p:txBody>
      </p:sp>
      <p:grpSp>
        <p:nvGrpSpPr>
          <p:cNvPr id="66" name="Group">
            <a:extLst>
              <a:ext uri="{FF2B5EF4-FFF2-40B4-BE49-F238E27FC236}">
                <a16:creationId xmlns:a16="http://schemas.microsoft.com/office/drawing/2014/main" id="{253312B1-3A28-5A49-95CC-27B382EAD52E}"/>
              </a:ext>
            </a:extLst>
          </p:cNvPr>
          <p:cNvGrpSpPr/>
          <p:nvPr/>
        </p:nvGrpSpPr>
        <p:grpSpPr>
          <a:xfrm>
            <a:off x="7560469" y="3375423"/>
            <a:ext cx="1285875" cy="100939"/>
            <a:chOff x="0" y="127000"/>
            <a:chExt cx="1828800" cy="143557"/>
          </a:xfrm>
        </p:grpSpPr>
        <p:pic>
          <p:nvPicPr>
            <p:cNvPr id="67" name="DNA1.gif" descr="DNA1.gif">
              <a:extLst>
                <a:ext uri="{FF2B5EF4-FFF2-40B4-BE49-F238E27FC236}">
                  <a16:creationId xmlns:a16="http://schemas.microsoft.com/office/drawing/2014/main" id="{41F221BF-B702-6045-9F8E-47873BB00530}"/>
                </a:ext>
              </a:extLst>
            </p:cNvPr>
            <p:cNvPicPr>
              <a:picLocks/>
            </p:cNvPicPr>
            <p:nvPr/>
          </p:nvPicPr>
          <p:blipFill>
            <a:blip r:embed="rId3"/>
            <a:srcRect l="3549" r="80470"/>
            <a:stretch>
              <a:fillRect/>
            </a:stretch>
          </p:blipFill>
          <p:spPr>
            <a:xfrm>
              <a:off x="317500" y="130802"/>
              <a:ext cx="1206500" cy="139756"/>
            </a:xfrm>
            <a:prstGeom prst="rect">
              <a:avLst/>
            </a:prstGeom>
            <a:ln w="12700" cap="flat">
              <a:noFill/>
              <a:miter lim="400000"/>
            </a:ln>
            <a:effectLst/>
          </p:spPr>
        </p:pic>
        <p:sp>
          <p:nvSpPr>
            <p:cNvPr id="68" name="Rectangle">
              <a:extLst>
                <a:ext uri="{FF2B5EF4-FFF2-40B4-BE49-F238E27FC236}">
                  <a16:creationId xmlns:a16="http://schemas.microsoft.com/office/drawing/2014/main" id="{DDA89BFB-EB1A-1B40-96BB-BE57C28EB924}"/>
                </a:ext>
              </a:extLst>
            </p:cNvPr>
            <p:cNvSpPr/>
            <p:nvPr/>
          </p:nvSpPr>
          <p:spPr>
            <a:xfrm>
              <a:off x="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69" name="Rectangle">
              <a:extLst>
                <a:ext uri="{FF2B5EF4-FFF2-40B4-BE49-F238E27FC236}">
                  <a16:creationId xmlns:a16="http://schemas.microsoft.com/office/drawing/2014/main" id="{02730F47-7A21-AD45-89D3-061EC5C9E209}"/>
                </a:ext>
              </a:extLst>
            </p:cNvPr>
            <p:cNvSpPr/>
            <p:nvPr/>
          </p:nvSpPr>
          <p:spPr>
            <a:xfrm>
              <a:off x="151130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nvGrpSpPr>
          <p:cNvPr id="70" name="Group">
            <a:extLst>
              <a:ext uri="{FF2B5EF4-FFF2-40B4-BE49-F238E27FC236}">
                <a16:creationId xmlns:a16="http://schemas.microsoft.com/office/drawing/2014/main" id="{B16E0D64-1923-744A-A7CC-83689D952DDF}"/>
              </a:ext>
            </a:extLst>
          </p:cNvPr>
          <p:cNvGrpSpPr/>
          <p:nvPr/>
        </p:nvGrpSpPr>
        <p:grpSpPr>
          <a:xfrm>
            <a:off x="6609458" y="2065431"/>
            <a:ext cx="3670103" cy="267931"/>
            <a:chOff x="0" y="130802"/>
            <a:chExt cx="5219700" cy="381054"/>
          </a:xfrm>
        </p:grpSpPr>
        <p:pic>
          <p:nvPicPr>
            <p:cNvPr id="71" name="DNA1.gif" descr="DNA1.gif">
              <a:extLst>
                <a:ext uri="{FF2B5EF4-FFF2-40B4-BE49-F238E27FC236}">
                  <a16:creationId xmlns:a16="http://schemas.microsoft.com/office/drawing/2014/main" id="{6FF5E21B-F285-DA47-A0E2-5B12E61A2F17}"/>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2" name="DNA1.gif" descr="DNA1.gif">
              <a:extLst>
                <a:ext uri="{FF2B5EF4-FFF2-40B4-BE49-F238E27FC236}">
                  <a16:creationId xmlns:a16="http://schemas.microsoft.com/office/drawing/2014/main" id="{A7A90247-BD09-4347-95E1-4E3D19EBD94D}"/>
                </a:ext>
              </a:extLst>
            </p:cNvPr>
            <p:cNvPicPr>
              <a:picLocks/>
            </p:cNvPicPr>
            <p:nvPr/>
          </p:nvPicPr>
          <p:blipFill>
            <a:blip r:embed="rId3"/>
            <a:srcRect l="3549" r="80470"/>
            <a:stretch>
              <a:fillRect/>
            </a:stretch>
          </p:blipFill>
          <p:spPr>
            <a:xfrm>
              <a:off x="1219200" y="130802"/>
              <a:ext cx="1206500" cy="139756"/>
            </a:xfrm>
            <a:prstGeom prst="rect">
              <a:avLst/>
            </a:prstGeom>
            <a:ln w="12700" cap="flat">
              <a:noFill/>
              <a:miter lim="400000"/>
            </a:ln>
            <a:effectLst/>
          </p:spPr>
        </p:pic>
        <p:pic>
          <p:nvPicPr>
            <p:cNvPr id="73" name="DNA1.gif" descr="DNA1.gif">
              <a:extLst>
                <a:ext uri="{FF2B5EF4-FFF2-40B4-BE49-F238E27FC236}">
                  <a16:creationId xmlns:a16="http://schemas.microsoft.com/office/drawing/2014/main" id="{9E4D5E1B-1F21-3045-9EE7-894AC2512048}"/>
                </a:ext>
              </a:extLst>
            </p:cNvPr>
            <p:cNvPicPr>
              <a:picLocks/>
            </p:cNvPicPr>
            <p:nvPr/>
          </p:nvPicPr>
          <p:blipFill>
            <a:blip r:embed="rId3"/>
            <a:srcRect l="3549" r="80470"/>
            <a:stretch>
              <a:fillRect/>
            </a:stretch>
          </p:blipFill>
          <p:spPr>
            <a:xfrm>
              <a:off x="2667000" y="372102"/>
              <a:ext cx="1206500" cy="139756"/>
            </a:xfrm>
            <a:prstGeom prst="rect">
              <a:avLst/>
            </a:prstGeom>
            <a:ln w="12700" cap="flat">
              <a:noFill/>
              <a:miter lim="400000"/>
            </a:ln>
            <a:effectLst/>
          </p:spPr>
        </p:pic>
        <p:pic>
          <p:nvPicPr>
            <p:cNvPr id="74" name="DNA1.gif" descr="DNA1.gif">
              <a:extLst>
                <a:ext uri="{FF2B5EF4-FFF2-40B4-BE49-F238E27FC236}">
                  <a16:creationId xmlns:a16="http://schemas.microsoft.com/office/drawing/2014/main" id="{EA91B93A-8CAD-FD42-9345-C410C802313D}"/>
                </a:ext>
              </a:extLst>
            </p:cNvPr>
            <p:cNvPicPr>
              <a:picLocks/>
            </p:cNvPicPr>
            <p:nvPr/>
          </p:nvPicPr>
          <p:blipFill>
            <a:blip r:embed="rId3"/>
            <a:srcRect l="3549" r="80470"/>
            <a:stretch>
              <a:fillRect/>
            </a:stretch>
          </p:blipFill>
          <p:spPr>
            <a:xfrm>
              <a:off x="4013200" y="130802"/>
              <a:ext cx="1206500" cy="139756"/>
            </a:xfrm>
            <a:prstGeom prst="rect">
              <a:avLst/>
            </a:prstGeom>
            <a:ln w="12700" cap="flat">
              <a:noFill/>
              <a:miter lim="400000"/>
            </a:ln>
            <a:effectLst/>
          </p:spPr>
        </p:pic>
      </p:grpSp>
      <p:grpSp>
        <p:nvGrpSpPr>
          <p:cNvPr id="75" name="Group">
            <a:extLst>
              <a:ext uri="{FF2B5EF4-FFF2-40B4-BE49-F238E27FC236}">
                <a16:creationId xmlns:a16="http://schemas.microsoft.com/office/drawing/2014/main" id="{EEAE0FDC-D3C5-1F41-907B-8145908524A5}"/>
              </a:ext>
            </a:extLst>
          </p:cNvPr>
          <p:cNvGrpSpPr/>
          <p:nvPr/>
        </p:nvGrpSpPr>
        <p:grpSpPr>
          <a:xfrm>
            <a:off x="1711525" y="2029712"/>
            <a:ext cx="3634383" cy="267931"/>
            <a:chOff x="0" y="130802"/>
            <a:chExt cx="5168900" cy="381054"/>
          </a:xfrm>
        </p:grpSpPr>
        <p:pic>
          <p:nvPicPr>
            <p:cNvPr id="76" name="DNA1.gif" descr="DNA1.gif">
              <a:extLst>
                <a:ext uri="{FF2B5EF4-FFF2-40B4-BE49-F238E27FC236}">
                  <a16:creationId xmlns:a16="http://schemas.microsoft.com/office/drawing/2014/main" id="{48D0E5DA-E085-DD41-AA53-D0D0D1209676}"/>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7" name="DNA1.gif" descr="DNA1.gif">
              <a:extLst>
                <a:ext uri="{FF2B5EF4-FFF2-40B4-BE49-F238E27FC236}">
                  <a16:creationId xmlns:a16="http://schemas.microsoft.com/office/drawing/2014/main" id="{B1ED4335-56E7-3246-B3BD-D80A3F165DDE}"/>
                </a:ext>
              </a:extLst>
            </p:cNvPr>
            <p:cNvPicPr>
              <a:picLocks/>
            </p:cNvPicPr>
            <p:nvPr/>
          </p:nvPicPr>
          <p:blipFill>
            <a:blip r:embed="rId3"/>
            <a:srcRect l="3549" r="80470"/>
            <a:stretch>
              <a:fillRect/>
            </a:stretch>
          </p:blipFill>
          <p:spPr>
            <a:xfrm>
              <a:off x="1181100" y="130802"/>
              <a:ext cx="1206500" cy="139756"/>
            </a:xfrm>
            <a:prstGeom prst="rect">
              <a:avLst/>
            </a:prstGeom>
            <a:ln w="12700" cap="flat">
              <a:noFill/>
              <a:miter lim="400000"/>
            </a:ln>
            <a:effectLst/>
          </p:spPr>
        </p:pic>
        <p:pic>
          <p:nvPicPr>
            <p:cNvPr id="78" name="DNA1.gif" descr="DNA1.gif">
              <a:extLst>
                <a:ext uri="{FF2B5EF4-FFF2-40B4-BE49-F238E27FC236}">
                  <a16:creationId xmlns:a16="http://schemas.microsoft.com/office/drawing/2014/main" id="{A82ACBBB-A91A-8643-9B42-5F8E8B1E9E7F}"/>
                </a:ext>
              </a:extLst>
            </p:cNvPr>
            <p:cNvPicPr>
              <a:picLocks/>
            </p:cNvPicPr>
            <p:nvPr/>
          </p:nvPicPr>
          <p:blipFill>
            <a:blip r:embed="rId3"/>
            <a:srcRect l="3549" r="80470"/>
            <a:stretch>
              <a:fillRect/>
            </a:stretch>
          </p:blipFill>
          <p:spPr>
            <a:xfrm>
              <a:off x="2565400" y="372102"/>
              <a:ext cx="1206500" cy="139756"/>
            </a:xfrm>
            <a:prstGeom prst="rect">
              <a:avLst/>
            </a:prstGeom>
            <a:ln w="12700" cap="flat">
              <a:noFill/>
              <a:miter lim="400000"/>
            </a:ln>
            <a:effectLst/>
          </p:spPr>
        </p:pic>
        <p:pic>
          <p:nvPicPr>
            <p:cNvPr id="79" name="DNA1.gif" descr="DNA1.gif">
              <a:extLst>
                <a:ext uri="{FF2B5EF4-FFF2-40B4-BE49-F238E27FC236}">
                  <a16:creationId xmlns:a16="http://schemas.microsoft.com/office/drawing/2014/main" id="{BC35DA06-6741-234B-8C17-DA4879E73FD6}"/>
                </a:ext>
              </a:extLst>
            </p:cNvPr>
            <p:cNvPicPr>
              <a:picLocks/>
            </p:cNvPicPr>
            <p:nvPr/>
          </p:nvPicPr>
          <p:blipFill>
            <a:blip r:embed="rId3"/>
            <a:srcRect l="3549" r="80470"/>
            <a:stretch>
              <a:fillRect/>
            </a:stretch>
          </p:blipFill>
          <p:spPr>
            <a:xfrm>
              <a:off x="3962400" y="130802"/>
              <a:ext cx="1206500" cy="139756"/>
            </a:xfrm>
            <a:prstGeom prst="rect">
              <a:avLst/>
            </a:prstGeom>
            <a:ln w="12700" cap="flat">
              <a:noFill/>
              <a:miter lim="400000"/>
            </a:ln>
            <a:effectLst/>
          </p:spPr>
        </p:pic>
      </p:grpSp>
      <p:grpSp>
        <p:nvGrpSpPr>
          <p:cNvPr id="80" name="Group">
            <a:extLst>
              <a:ext uri="{FF2B5EF4-FFF2-40B4-BE49-F238E27FC236}">
                <a16:creationId xmlns:a16="http://schemas.microsoft.com/office/drawing/2014/main" id="{DF0DDE4D-A9EE-A047-AE9B-1526A8CB7CBA}"/>
              </a:ext>
            </a:extLst>
          </p:cNvPr>
          <p:cNvGrpSpPr/>
          <p:nvPr/>
        </p:nvGrpSpPr>
        <p:grpSpPr>
          <a:xfrm>
            <a:off x="3769817" y="3134321"/>
            <a:ext cx="1794867" cy="808137"/>
            <a:chOff x="0" y="50800"/>
            <a:chExt cx="2552700" cy="1149350"/>
          </a:xfrm>
        </p:grpSpPr>
        <p:sp>
          <p:nvSpPr>
            <p:cNvPr id="81" name="Oval">
              <a:extLst>
                <a:ext uri="{FF2B5EF4-FFF2-40B4-BE49-F238E27FC236}">
                  <a16:creationId xmlns:a16="http://schemas.microsoft.com/office/drawing/2014/main" id="{7F6DC4FB-88DD-E742-9068-9139BFBFDA4E}"/>
                </a:ext>
              </a:extLst>
            </p:cNvPr>
            <p:cNvSpPr/>
            <p:nvPr/>
          </p:nvSpPr>
          <p:spPr>
            <a:xfrm>
              <a:off x="0" y="158750"/>
              <a:ext cx="2552700" cy="1041400"/>
            </a:xfrm>
            <a:prstGeom prst="ellipse">
              <a:avLst/>
            </a:prstGeom>
            <a:noFill/>
            <a:ln w="12700" cap="flat">
              <a:solidFill>
                <a:srgbClr val="000000"/>
              </a:solidFill>
              <a:prstDash val="solid"/>
              <a:miter lim="400000"/>
            </a:ln>
            <a:effectLst/>
          </p:spPr>
          <p:txBody>
            <a:bodyPr wrap="square" lIns="35719" tIns="35719" rIns="35719" bIns="35719" numCol="1" anchor="ctr">
              <a:noAutofit/>
            </a:bodyPr>
            <a:lstStyle/>
            <a:p>
              <a:pPr>
                <a:defRPr sz="4000">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82" name="Rectangle">
              <a:extLst>
                <a:ext uri="{FF2B5EF4-FFF2-40B4-BE49-F238E27FC236}">
                  <a16:creationId xmlns:a16="http://schemas.microsoft.com/office/drawing/2014/main" id="{09C6A0DC-F08D-594E-8A23-926045F67F18}"/>
                </a:ext>
              </a:extLst>
            </p:cNvPr>
            <p:cNvSpPr/>
            <p:nvPr/>
          </p:nvSpPr>
          <p:spPr>
            <a:xfrm>
              <a:off x="641350" y="50800"/>
              <a:ext cx="1244600" cy="304800"/>
            </a:xfrm>
            <a:prstGeom prst="rect">
              <a:avLst/>
            </a:prstGeom>
            <a:solidFill>
              <a:srgbClr val="FFFFFF"/>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pic>
          <p:nvPicPr>
            <p:cNvPr id="83" name="DNA1.gif" descr="DNA1.gif">
              <a:extLst>
                <a:ext uri="{FF2B5EF4-FFF2-40B4-BE49-F238E27FC236}">
                  <a16:creationId xmlns:a16="http://schemas.microsoft.com/office/drawing/2014/main" id="{FD002580-E29F-DC4B-88CF-1FE385A6911B}"/>
                </a:ext>
              </a:extLst>
            </p:cNvPr>
            <p:cNvPicPr>
              <a:picLocks/>
            </p:cNvPicPr>
            <p:nvPr/>
          </p:nvPicPr>
          <p:blipFill>
            <a:blip r:embed="rId3"/>
            <a:srcRect l="3549" r="80470"/>
            <a:stretch>
              <a:fillRect/>
            </a:stretch>
          </p:blipFill>
          <p:spPr>
            <a:xfrm>
              <a:off x="666750" y="130802"/>
              <a:ext cx="1206500" cy="139756"/>
            </a:xfrm>
            <a:prstGeom prst="rect">
              <a:avLst/>
            </a:prstGeom>
            <a:ln w="12700" cap="flat">
              <a:noFill/>
              <a:miter lim="400000"/>
            </a:ln>
            <a:effectLst/>
          </p:spPr>
        </p:pic>
      </p:grpSp>
      <p:pic>
        <p:nvPicPr>
          <p:cNvPr id="84" name="eppendorf.jpg" descr="eppendorf.jpg">
            <a:extLst>
              <a:ext uri="{FF2B5EF4-FFF2-40B4-BE49-F238E27FC236}">
                <a16:creationId xmlns:a16="http://schemas.microsoft.com/office/drawing/2014/main" id="{A6382014-28A1-3B49-8ABC-22DBFD53CA75}"/>
              </a:ext>
            </a:extLst>
          </p:cNvPr>
          <p:cNvPicPr>
            <a:picLocks noChangeAspect="1"/>
          </p:cNvPicPr>
          <p:nvPr/>
        </p:nvPicPr>
        <p:blipFill>
          <a:blip r:embed="rId4"/>
          <a:stretch>
            <a:fillRect/>
          </a:stretch>
        </p:blipFill>
        <p:spPr>
          <a:xfrm>
            <a:off x="9124281" y="3019286"/>
            <a:ext cx="348259" cy="819431"/>
          </a:xfrm>
          <a:prstGeom prst="rect">
            <a:avLst/>
          </a:prstGeom>
          <a:ln w="12700">
            <a:miter lim="400000"/>
          </a:ln>
        </p:spPr>
      </p:pic>
      <p:sp>
        <p:nvSpPr>
          <p:cNvPr id="85" name="Line">
            <a:extLst>
              <a:ext uri="{FF2B5EF4-FFF2-40B4-BE49-F238E27FC236}">
                <a16:creationId xmlns:a16="http://schemas.microsoft.com/office/drawing/2014/main" id="{052FB55E-4059-904B-9F4B-AB729A052944}"/>
              </a:ext>
            </a:extLst>
          </p:cNvPr>
          <p:cNvSpPr/>
          <p:nvPr/>
        </p:nvSpPr>
        <p:spPr>
          <a:xfrm flipV="1">
            <a:off x="3524251" y="1482330"/>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6" name="Line">
            <a:extLst>
              <a:ext uri="{FF2B5EF4-FFF2-40B4-BE49-F238E27FC236}">
                <a16:creationId xmlns:a16="http://schemas.microsoft.com/office/drawing/2014/main" id="{76AD6E01-5C13-184D-90BE-31604D47116C}"/>
              </a:ext>
            </a:extLst>
          </p:cNvPr>
          <p:cNvSpPr/>
          <p:nvPr/>
        </p:nvSpPr>
        <p:spPr>
          <a:xfrm flipV="1">
            <a:off x="3524251" y="2527103"/>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7" name="Line">
            <a:extLst>
              <a:ext uri="{FF2B5EF4-FFF2-40B4-BE49-F238E27FC236}">
                <a16:creationId xmlns:a16="http://schemas.microsoft.com/office/drawing/2014/main" id="{DE457E65-B026-C045-B41E-4AD952B0E294}"/>
              </a:ext>
            </a:extLst>
          </p:cNvPr>
          <p:cNvSpPr/>
          <p:nvPr/>
        </p:nvSpPr>
        <p:spPr>
          <a:xfrm flipH="1" flipV="1">
            <a:off x="3408165" y="5402461"/>
            <a:ext cx="589428" cy="589427"/>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88" name="Line">
            <a:extLst>
              <a:ext uri="{FF2B5EF4-FFF2-40B4-BE49-F238E27FC236}">
                <a16:creationId xmlns:a16="http://schemas.microsoft.com/office/drawing/2014/main" id="{0711A2B1-B668-BF4E-A2DE-CD88BDEABD7C}"/>
              </a:ext>
            </a:extLst>
          </p:cNvPr>
          <p:cNvSpPr/>
          <p:nvPr/>
        </p:nvSpPr>
        <p:spPr>
          <a:xfrm flipH="1">
            <a:off x="3372445" y="4780481"/>
            <a:ext cx="655019" cy="65501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pic>
        <p:nvPicPr>
          <p:cNvPr id="89" name="05-06f.jpg" descr="05-06f.jpg">
            <a:extLst>
              <a:ext uri="{FF2B5EF4-FFF2-40B4-BE49-F238E27FC236}">
                <a16:creationId xmlns:a16="http://schemas.microsoft.com/office/drawing/2014/main" id="{A4B8DD25-7CDB-0E48-B865-2E2C2422D8C0}"/>
              </a:ext>
            </a:extLst>
          </p:cNvPr>
          <p:cNvPicPr>
            <a:picLocks noChangeAspect="1"/>
          </p:cNvPicPr>
          <p:nvPr/>
        </p:nvPicPr>
        <p:blipFill>
          <a:blip r:embed="rId5"/>
          <a:srcRect l="4863" t="3296" r="3913" b="6593"/>
          <a:stretch>
            <a:fillRect/>
          </a:stretch>
        </p:blipFill>
        <p:spPr>
          <a:xfrm>
            <a:off x="4004002" y="4764956"/>
            <a:ext cx="1464469" cy="1250901"/>
          </a:xfrm>
          <a:prstGeom prst="rect">
            <a:avLst/>
          </a:prstGeom>
          <a:ln w="12700">
            <a:miter lim="400000"/>
          </a:ln>
        </p:spPr>
      </p:pic>
      <p:sp>
        <p:nvSpPr>
          <p:cNvPr id="90" name="96 well plate">
            <a:extLst>
              <a:ext uri="{FF2B5EF4-FFF2-40B4-BE49-F238E27FC236}">
                <a16:creationId xmlns:a16="http://schemas.microsoft.com/office/drawing/2014/main" id="{1A52577D-1474-A546-BF46-BEE71F7378C4}"/>
              </a:ext>
            </a:extLst>
          </p:cNvPr>
          <p:cNvSpPr/>
          <p:nvPr/>
        </p:nvSpPr>
        <p:spPr>
          <a:xfrm>
            <a:off x="4219178" y="6027098"/>
            <a:ext cx="979179" cy="277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900"/>
            </a:lvl1pPr>
          </a:lstStyle>
          <a:p>
            <a:pPr>
              <a:defRPr b="1"/>
            </a:pPr>
            <a:r>
              <a:rPr sz="1336"/>
              <a:t>96 well plate</a:t>
            </a:r>
          </a:p>
        </p:txBody>
      </p:sp>
      <p:pic>
        <p:nvPicPr>
          <p:cNvPr id="91" name="photo_3730_1.jpg" descr="photo_3730_1.jpg">
            <a:extLst>
              <a:ext uri="{FF2B5EF4-FFF2-40B4-BE49-F238E27FC236}">
                <a16:creationId xmlns:a16="http://schemas.microsoft.com/office/drawing/2014/main" id="{4017018A-1AF1-A742-A4EA-E145A91C2857}"/>
              </a:ext>
            </a:extLst>
          </p:cNvPr>
          <p:cNvPicPr>
            <a:picLocks noChangeAspect="1"/>
          </p:cNvPicPr>
          <p:nvPr/>
        </p:nvPicPr>
        <p:blipFill>
          <a:blip r:embed="rId6"/>
          <a:srcRect l="1428" t="3086" r="1428" b="926"/>
          <a:stretch>
            <a:fillRect/>
          </a:stretch>
        </p:blipFill>
        <p:spPr>
          <a:xfrm>
            <a:off x="1941463" y="4705107"/>
            <a:ext cx="1494559" cy="1367083"/>
          </a:xfrm>
          <a:prstGeom prst="rect">
            <a:avLst/>
          </a:prstGeom>
          <a:ln w="12700">
            <a:miter lim="400000"/>
          </a:ln>
        </p:spPr>
      </p:pic>
      <p:sp>
        <p:nvSpPr>
          <p:cNvPr id="92" name="3 billion “clusters” in…">
            <a:extLst>
              <a:ext uri="{FF2B5EF4-FFF2-40B4-BE49-F238E27FC236}">
                <a16:creationId xmlns:a16="http://schemas.microsoft.com/office/drawing/2014/main" id="{E67858BE-76C2-6B49-B6BB-962EBCC0CB03}"/>
              </a:ext>
            </a:extLst>
          </p:cNvPr>
          <p:cNvSpPr/>
          <p:nvPr/>
        </p:nvSpPr>
        <p:spPr>
          <a:xfrm>
            <a:off x="6468394" y="5745719"/>
            <a:ext cx="1544077" cy="483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1900" b="1"/>
            </a:pPr>
            <a:r>
              <a:rPr sz="1336"/>
              <a:t>3 billion “clusters” in</a:t>
            </a:r>
          </a:p>
          <a:p>
            <a:pPr>
              <a:defRPr sz="1900" b="1"/>
            </a:pPr>
            <a:r>
              <a:rPr sz="1336"/>
              <a:t>a 4 x 1 inch flow-cell </a:t>
            </a:r>
          </a:p>
        </p:txBody>
      </p:sp>
      <p:sp>
        <p:nvSpPr>
          <p:cNvPr id="93" name="Line">
            <a:extLst>
              <a:ext uri="{FF2B5EF4-FFF2-40B4-BE49-F238E27FC236}">
                <a16:creationId xmlns:a16="http://schemas.microsoft.com/office/drawing/2014/main" id="{6F7E1C1A-F0CC-5842-B4D2-28F18996D79C}"/>
              </a:ext>
            </a:extLst>
          </p:cNvPr>
          <p:cNvSpPr/>
          <p:nvPr/>
        </p:nvSpPr>
        <p:spPr>
          <a:xfrm flipV="1">
            <a:off x="8524877" y="151804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4" name="Line">
            <a:extLst>
              <a:ext uri="{FF2B5EF4-FFF2-40B4-BE49-F238E27FC236}">
                <a16:creationId xmlns:a16="http://schemas.microsoft.com/office/drawing/2014/main" id="{4C0536C1-74F3-724C-BD11-D2194ED54484}"/>
              </a:ext>
            </a:extLst>
          </p:cNvPr>
          <p:cNvSpPr/>
          <p:nvPr/>
        </p:nvSpPr>
        <p:spPr>
          <a:xfrm flipV="1">
            <a:off x="8524877" y="2768204"/>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5" name="Fragment DNA">
            <a:extLst>
              <a:ext uri="{FF2B5EF4-FFF2-40B4-BE49-F238E27FC236}">
                <a16:creationId xmlns:a16="http://schemas.microsoft.com/office/drawing/2014/main" id="{DD2AC9CA-EEA8-DE4C-AE05-0964B8DEAA89}"/>
              </a:ext>
            </a:extLst>
          </p:cNvPr>
          <p:cNvSpPr/>
          <p:nvPr/>
        </p:nvSpPr>
        <p:spPr>
          <a:xfrm>
            <a:off x="3726525" y="1528442"/>
            <a:ext cx="98905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Fragment DNA</a:t>
            </a:r>
          </a:p>
        </p:txBody>
      </p:sp>
      <p:sp>
        <p:nvSpPr>
          <p:cNvPr id="96" name="Fragment DNA">
            <a:extLst>
              <a:ext uri="{FF2B5EF4-FFF2-40B4-BE49-F238E27FC236}">
                <a16:creationId xmlns:a16="http://schemas.microsoft.com/office/drawing/2014/main" id="{F1340B4B-0132-CB4C-A09E-154A6A176B49}"/>
              </a:ext>
            </a:extLst>
          </p:cNvPr>
          <p:cNvSpPr/>
          <p:nvPr/>
        </p:nvSpPr>
        <p:spPr>
          <a:xfrm>
            <a:off x="7372275" y="1564188"/>
            <a:ext cx="98905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Fragment DNA</a:t>
            </a:r>
          </a:p>
        </p:txBody>
      </p:sp>
      <p:sp>
        <p:nvSpPr>
          <p:cNvPr id="97" name="Add adaptors">
            <a:extLst>
              <a:ext uri="{FF2B5EF4-FFF2-40B4-BE49-F238E27FC236}">
                <a16:creationId xmlns:a16="http://schemas.microsoft.com/office/drawing/2014/main" id="{FC574E2E-E4DD-8148-9544-F83419B9D1E5}"/>
              </a:ext>
            </a:extLst>
          </p:cNvPr>
          <p:cNvSpPr/>
          <p:nvPr/>
        </p:nvSpPr>
        <p:spPr>
          <a:xfrm>
            <a:off x="7426901" y="2814317"/>
            <a:ext cx="907301"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Add adaptors</a:t>
            </a:r>
          </a:p>
        </p:txBody>
      </p:sp>
      <p:sp>
        <p:nvSpPr>
          <p:cNvPr id="98" name="Clone DNA">
            <a:extLst>
              <a:ext uri="{FF2B5EF4-FFF2-40B4-BE49-F238E27FC236}">
                <a16:creationId xmlns:a16="http://schemas.microsoft.com/office/drawing/2014/main" id="{48B74939-609D-894B-BF5B-374EFA788E7A}"/>
              </a:ext>
            </a:extLst>
          </p:cNvPr>
          <p:cNvSpPr/>
          <p:nvPr/>
        </p:nvSpPr>
        <p:spPr>
          <a:xfrm>
            <a:off x="3855453" y="2573216"/>
            <a:ext cx="743794"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Clone DNA</a:t>
            </a:r>
          </a:p>
        </p:txBody>
      </p:sp>
      <p:sp>
        <p:nvSpPr>
          <p:cNvPr id="99" name="Add sample directly…">
            <a:extLst>
              <a:ext uri="{FF2B5EF4-FFF2-40B4-BE49-F238E27FC236}">
                <a16:creationId xmlns:a16="http://schemas.microsoft.com/office/drawing/2014/main" id="{358E88F8-A93C-984A-A81C-6B4FA785E694}"/>
              </a:ext>
            </a:extLst>
          </p:cNvPr>
          <p:cNvSpPr/>
          <p:nvPr/>
        </p:nvSpPr>
        <p:spPr>
          <a:xfrm>
            <a:off x="6966078" y="3731425"/>
            <a:ext cx="1464469" cy="439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1700"/>
            </a:pPr>
            <a:r>
              <a:rPr sz="1195"/>
              <a:t>Add sample directly </a:t>
            </a:r>
          </a:p>
          <a:p>
            <a:pPr>
              <a:defRPr sz="1700"/>
            </a:pPr>
            <a:r>
              <a:rPr sz="1195"/>
              <a:t>to sequencer</a:t>
            </a:r>
          </a:p>
        </p:txBody>
      </p:sp>
      <p:sp>
        <p:nvSpPr>
          <p:cNvPr id="100" name="isolate 96 clones…">
            <a:extLst>
              <a:ext uri="{FF2B5EF4-FFF2-40B4-BE49-F238E27FC236}">
                <a16:creationId xmlns:a16="http://schemas.microsoft.com/office/drawing/2014/main" id="{688CCAB6-161E-2A43-AC97-EF912D838DF2}"/>
              </a:ext>
            </a:extLst>
          </p:cNvPr>
          <p:cNvSpPr/>
          <p:nvPr/>
        </p:nvSpPr>
        <p:spPr>
          <a:xfrm>
            <a:off x="3623341" y="4182372"/>
            <a:ext cx="1155766" cy="439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1700"/>
            </a:pPr>
            <a:r>
              <a:rPr sz="1195"/>
              <a:t>isolate 96 clones </a:t>
            </a:r>
          </a:p>
          <a:p>
            <a:pPr>
              <a:defRPr sz="1700"/>
            </a:pPr>
            <a:r>
              <a:rPr sz="1195"/>
              <a:t>add to sequencer</a:t>
            </a:r>
          </a:p>
        </p:txBody>
      </p:sp>
      <p:sp>
        <p:nvSpPr>
          <p:cNvPr id="101" name="Plasmid">
            <a:extLst>
              <a:ext uri="{FF2B5EF4-FFF2-40B4-BE49-F238E27FC236}">
                <a16:creationId xmlns:a16="http://schemas.microsoft.com/office/drawing/2014/main" id="{358E98C3-E54F-4945-9ADB-477E1A928122}"/>
              </a:ext>
            </a:extLst>
          </p:cNvPr>
          <p:cNvSpPr/>
          <p:nvPr/>
        </p:nvSpPr>
        <p:spPr>
          <a:xfrm>
            <a:off x="4389763" y="3707286"/>
            <a:ext cx="55624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atin typeface="Calibri"/>
                <a:ea typeface="Calibri"/>
                <a:cs typeface="Calibri"/>
                <a:sym typeface="Calibri"/>
              </a:defRPr>
            </a:lvl1pPr>
          </a:lstStyle>
          <a:p>
            <a:r>
              <a:rPr sz="1195"/>
              <a:t>Plasmid</a:t>
            </a:r>
          </a:p>
        </p:txBody>
      </p:sp>
      <p:sp>
        <p:nvSpPr>
          <p:cNvPr id="102" name="Line">
            <a:extLst>
              <a:ext uri="{FF2B5EF4-FFF2-40B4-BE49-F238E27FC236}">
                <a16:creationId xmlns:a16="http://schemas.microsoft.com/office/drawing/2014/main" id="{196D0810-4EC9-D14A-B865-332D95676FF7}"/>
              </a:ext>
            </a:extLst>
          </p:cNvPr>
          <p:cNvSpPr/>
          <p:nvPr/>
        </p:nvSpPr>
        <p:spPr>
          <a:xfrm flipH="1">
            <a:off x="6096001" y="767954"/>
            <a:ext cx="0" cy="5536849"/>
          </a:xfrm>
          <a:prstGeom prst="line">
            <a:avLst/>
          </a:prstGeom>
          <a:ln w="25400">
            <a:solidFill>
              <a:srgbClr val="0056D6"/>
            </a:solidFill>
            <a:miter lim="400000"/>
          </a:ln>
          <a:effectLst>
            <a:outerShdw blurRad="38100" dist="12700" dir="5400000" rotWithShape="0">
              <a:srgbClr val="000000">
                <a:alpha val="50000"/>
              </a:srgbClr>
            </a:outerShdw>
          </a:effectLst>
        </p:spPr>
        <p:txBody>
          <a:bodyPr lIns="35719" tIns="35719" rIns="35719" bIns="35719" anchor="ctr"/>
          <a:lstStyle/>
          <a:p>
            <a:pPr defTabSz="321449">
              <a:defRPr sz="1200"/>
            </a:pPr>
            <a:endParaRPr sz="844"/>
          </a:p>
        </p:txBody>
      </p:sp>
      <p:pic>
        <p:nvPicPr>
          <p:cNvPr id="103" name="th_0801bow_dna02.jpg" descr="th_0801bow_dna02.jpg">
            <a:extLst>
              <a:ext uri="{FF2B5EF4-FFF2-40B4-BE49-F238E27FC236}">
                <a16:creationId xmlns:a16="http://schemas.microsoft.com/office/drawing/2014/main" id="{DCC5949C-6EC9-3C46-9092-E11B304706DF}"/>
              </a:ext>
            </a:extLst>
          </p:cNvPr>
          <p:cNvPicPr>
            <a:picLocks noChangeAspect="1"/>
          </p:cNvPicPr>
          <p:nvPr/>
        </p:nvPicPr>
        <p:blipFill>
          <a:blip r:embed="rId7"/>
          <a:srcRect l="5333" t="10059" r="42666" b="12426"/>
          <a:stretch>
            <a:fillRect/>
          </a:stretch>
        </p:blipFill>
        <p:spPr>
          <a:xfrm>
            <a:off x="6528409" y="4301072"/>
            <a:ext cx="1711252" cy="1437013"/>
          </a:xfrm>
          <a:prstGeom prst="rect">
            <a:avLst/>
          </a:prstGeom>
          <a:ln w="12700">
            <a:miter lim="400000"/>
          </a:ln>
        </p:spPr>
      </p:pic>
      <p:sp>
        <p:nvSpPr>
          <p:cNvPr id="104" name="Line">
            <a:extLst>
              <a:ext uri="{FF2B5EF4-FFF2-40B4-BE49-F238E27FC236}">
                <a16:creationId xmlns:a16="http://schemas.microsoft.com/office/drawing/2014/main" id="{EBFA07F9-B0AD-0F45-BBCB-BF846019E980}"/>
              </a:ext>
            </a:extLst>
          </p:cNvPr>
          <p:cNvSpPr/>
          <p:nvPr/>
        </p:nvSpPr>
        <p:spPr>
          <a:xfrm flipV="1">
            <a:off x="8210563" y="5045481"/>
            <a:ext cx="623183" cy="623183"/>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5" name="Line">
            <a:extLst>
              <a:ext uri="{FF2B5EF4-FFF2-40B4-BE49-F238E27FC236}">
                <a16:creationId xmlns:a16="http://schemas.microsoft.com/office/drawing/2014/main" id="{404CA312-75D4-2A43-A748-FD5CBD768F33}"/>
              </a:ext>
            </a:extLst>
          </p:cNvPr>
          <p:cNvSpPr/>
          <p:nvPr/>
        </p:nvSpPr>
        <p:spPr>
          <a:xfrm>
            <a:off x="8194847" y="4384107"/>
            <a:ext cx="656989" cy="65698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6" name="Illumina HiSeq X">
            <a:extLst>
              <a:ext uri="{FF2B5EF4-FFF2-40B4-BE49-F238E27FC236}">
                <a16:creationId xmlns:a16="http://schemas.microsoft.com/office/drawing/2014/main" id="{4BEFBFB7-FA65-BA47-88E7-D76C6E9A2C7B}"/>
              </a:ext>
            </a:extLst>
          </p:cNvPr>
          <p:cNvSpPr/>
          <p:nvPr/>
        </p:nvSpPr>
        <p:spPr>
          <a:xfrm>
            <a:off x="9122313" y="5718223"/>
            <a:ext cx="1171796" cy="266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a:lvl1pPr>
          </a:lstStyle>
          <a:p>
            <a:pPr>
              <a:defRPr b="1"/>
            </a:pPr>
            <a:r>
              <a:rPr sz="1265" dirty="0"/>
              <a:t>Illumina </a:t>
            </a:r>
            <a:r>
              <a:rPr sz="1265" dirty="0" err="1"/>
              <a:t>HiSeq</a:t>
            </a:r>
            <a:r>
              <a:rPr sz="1265" dirty="0"/>
              <a:t> X</a:t>
            </a:r>
          </a:p>
        </p:txBody>
      </p:sp>
      <p:sp>
        <p:nvSpPr>
          <p:cNvPr id="107" name="bacterial colonies">
            <a:extLst>
              <a:ext uri="{FF2B5EF4-FFF2-40B4-BE49-F238E27FC236}">
                <a16:creationId xmlns:a16="http://schemas.microsoft.com/office/drawing/2014/main" id="{E920951C-D668-5C47-9412-EA6A887969C3}"/>
              </a:ext>
            </a:extLst>
          </p:cNvPr>
          <p:cNvSpPr/>
          <p:nvPr/>
        </p:nvSpPr>
        <p:spPr>
          <a:xfrm>
            <a:off x="2053189" y="4204670"/>
            <a:ext cx="1162178"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bacterial colonies</a:t>
            </a:r>
          </a:p>
        </p:txBody>
      </p:sp>
      <p:pic>
        <p:nvPicPr>
          <p:cNvPr id="108" name="bacteria-colonies-on-tsa.jpg" descr="bacteria-colonies-on-tsa.jpg">
            <a:extLst>
              <a:ext uri="{FF2B5EF4-FFF2-40B4-BE49-F238E27FC236}">
                <a16:creationId xmlns:a16="http://schemas.microsoft.com/office/drawing/2014/main" id="{506F386D-59A2-0F4C-BE79-190020625C97}"/>
              </a:ext>
            </a:extLst>
          </p:cNvPr>
          <p:cNvPicPr>
            <a:picLocks noChangeAspect="1"/>
          </p:cNvPicPr>
          <p:nvPr/>
        </p:nvPicPr>
        <p:blipFill>
          <a:blip r:embed="rId8"/>
          <a:stretch>
            <a:fillRect/>
          </a:stretch>
        </p:blipFill>
        <p:spPr>
          <a:xfrm>
            <a:off x="2057508" y="2986782"/>
            <a:ext cx="1262521" cy="1249895"/>
          </a:xfrm>
          <a:prstGeom prst="rect">
            <a:avLst/>
          </a:prstGeom>
          <a:ln w="12700">
            <a:miter lim="400000"/>
          </a:ln>
        </p:spPr>
      </p:pic>
      <p:pic>
        <p:nvPicPr>
          <p:cNvPr id="111" name="Image" descr="Image">
            <a:extLst>
              <a:ext uri="{FF2B5EF4-FFF2-40B4-BE49-F238E27FC236}">
                <a16:creationId xmlns:a16="http://schemas.microsoft.com/office/drawing/2014/main" id="{85288367-36EA-C64A-9211-C858D2997B00}"/>
              </a:ext>
            </a:extLst>
          </p:cNvPr>
          <p:cNvPicPr>
            <a:picLocks noChangeAspect="1"/>
          </p:cNvPicPr>
          <p:nvPr/>
        </p:nvPicPr>
        <p:blipFill>
          <a:blip r:embed="rId9"/>
          <a:srcRect l="8868" t="8996" r="8868" b="8996"/>
          <a:stretch>
            <a:fillRect/>
          </a:stretch>
        </p:blipFill>
        <p:spPr>
          <a:xfrm>
            <a:off x="8880948" y="4359811"/>
            <a:ext cx="1711041" cy="1319508"/>
          </a:xfrm>
          <a:prstGeom prst="rect">
            <a:avLst/>
          </a:prstGeom>
          <a:ln w="12700">
            <a:miter lim="400000"/>
          </a:ln>
        </p:spPr>
      </p:pic>
    </p:spTree>
    <p:extLst>
      <p:ext uri="{BB962C8B-B14F-4D97-AF65-F5344CB8AC3E}">
        <p14:creationId xmlns:p14="http://schemas.microsoft.com/office/powerpoint/2010/main" val="1269962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764704"/>
          </a:xfrm>
        </p:spPr>
        <p:txBody>
          <a:bodyPr>
            <a:normAutofit fontScale="90000"/>
          </a:bodyPr>
          <a:lstStyle/>
          <a:p>
            <a:pPr algn="ctr"/>
            <a:r>
              <a:rPr lang="en-US" b="1" dirty="0">
                <a:latin typeface="Calibri" panose="020F0502020204030204" pitchFamily="34" charset="0"/>
                <a:cs typeface="Calibri" panose="020F0502020204030204" pitchFamily="34" charset="0"/>
              </a:rPr>
              <a:t>Differential Expression with Ballgown</a:t>
            </a:r>
          </a:p>
        </p:txBody>
      </p:sp>
      <p:sp>
        <p:nvSpPr>
          <p:cNvPr id="3" name="Content Placeholder 2"/>
          <p:cNvSpPr>
            <a:spLocks noGrp="1"/>
          </p:cNvSpPr>
          <p:nvPr>
            <p:ph idx="1"/>
          </p:nvPr>
        </p:nvSpPr>
        <p:spPr>
          <a:xfrm>
            <a:off x="597747" y="764704"/>
            <a:ext cx="11159066" cy="5393267"/>
          </a:xfrm>
        </p:spPr>
        <p:txBody>
          <a:bodyPr>
            <a:normAutofit/>
          </a:bodyPr>
          <a:lstStyle/>
          <a:p>
            <a:pPr marL="0" indent="0">
              <a:buNone/>
            </a:pPr>
            <a:r>
              <a:rPr lang="en-US" sz="2400" dirty="0"/>
              <a:t>Parametric F-test comparing nested linear models</a:t>
            </a:r>
            <a:br>
              <a:rPr lang="en-US" sz="2400" dirty="0"/>
            </a:br>
            <a:endParaRPr lang="en-US" sz="2400" dirty="0"/>
          </a:p>
          <a:p>
            <a:r>
              <a:rPr lang="en-US" sz="2400" dirty="0"/>
              <a:t>Two models are fit to each feature, using expression as the outcome</a:t>
            </a:r>
          </a:p>
          <a:p>
            <a:pPr lvl="1"/>
            <a:r>
              <a:rPr lang="en-US" dirty="0"/>
              <a:t>one including the covariate of interest (e.g., case/control status or time) and one not including that covariate. </a:t>
            </a:r>
            <a:br>
              <a:rPr lang="en-US" dirty="0"/>
            </a:br>
            <a:endParaRPr lang="en-US" dirty="0"/>
          </a:p>
          <a:p>
            <a:r>
              <a:rPr lang="en-US" sz="2400" dirty="0"/>
              <a:t>An F statistic and p-value are calculated using the fits of the two models. </a:t>
            </a:r>
          </a:p>
          <a:p>
            <a:pPr lvl="1"/>
            <a:r>
              <a:rPr lang="en-US" dirty="0"/>
              <a:t>A significant p-value means the model including the covariate of interest fits significantly better than the model without that covariate, indicating differential expression.</a:t>
            </a:r>
            <a:br>
              <a:rPr lang="en-US" dirty="0"/>
            </a:br>
            <a:r>
              <a:rPr lang="en-US" dirty="0"/>
              <a:t> </a:t>
            </a:r>
          </a:p>
          <a:p>
            <a:r>
              <a:rPr lang="en-US" sz="2400" dirty="0"/>
              <a:t>Adjust for multiple testing by reporting q-values: </a:t>
            </a:r>
          </a:p>
          <a:p>
            <a:pPr lvl="1"/>
            <a:r>
              <a:rPr lang="en-US" dirty="0"/>
              <a:t>q &lt; 0.05 the false discovery rate should be controlled at ~5%.</a:t>
            </a:r>
          </a:p>
        </p:txBody>
      </p:sp>
      <p:sp>
        <p:nvSpPr>
          <p:cNvPr id="4" name="TextBox 3"/>
          <p:cNvSpPr txBox="1"/>
          <p:nvPr/>
        </p:nvSpPr>
        <p:spPr>
          <a:xfrm>
            <a:off x="9765008" y="6082270"/>
            <a:ext cx="3024336" cy="369332"/>
          </a:xfrm>
          <a:prstGeom prst="rect">
            <a:avLst/>
          </a:prstGeom>
          <a:noFill/>
        </p:spPr>
        <p:txBody>
          <a:bodyPr wrap="square" rtlCol="0">
            <a:spAutoFit/>
          </a:bodyPr>
          <a:lstStyle/>
          <a:p>
            <a:r>
              <a:rPr lang="fr-FR" dirty="0">
                <a:hlinkClick r:id="rId2"/>
              </a:rPr>
              <a:t>Frazee et al. (2014)</a:t>
            </a:r>
            <a:endParaRPr lang="en-US" dirty="0"/>
          </a:p>
        </p:txBody>
      </p:sp>
    </p:spTree>
    <p:extLst>
      <p:ext uri="{BB962C8B-B14F-4D97-AF65-F5344CB8AC3E}">
        <p14:creationId xmlns:p14="http://schemas.microsoft.com/office/powerpoint/2010/main" val="149975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11-14 at 7.24.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640" y="3310874"/>
            <a:ext cx="6624736" cy="3070454"/>
          </a:xfrm>
          <a:prstGeom prst="rect">
            <a:avLst/>
          </a:prstGeom>
        </p:spPr>
      </p:pic>
      <p:sp>
        <p:nvSpPr>
          <p:cNvPr id="2" name="Title 1"/>
          <p:cNvSpPr>
            <a:spLocks noGrp="1"/>
          </p:cNvSpPr>
          <p:nvPr>
            <p:ph type="title"/>
          </p:nvPr>
        </p:nvSpPr>
        <p:spPr>
          <a:xfrm>
            <a:off x="1703512" y="103380"/>
            <a:ext cx="8839200" cy="490066"/>
          </a:xfrm>
        </p:spPr>
        <p:txBody>
          <a:bodyPr>
            <a:normAutofit fontScale="90000"/>
          </a:bodyPr>
          <a:lstStyle/>
          <a:p>
            <a:pPr algn="ctr"/>
            <a:r>
              <a:rPr lang="en-US" b="1" dirty="0" err="1">
                <a:latin typeface="Calibri" panose="020F0502020204030204" pitchFamily="34" charset="0"/>
                <a:cs typeface="Calibri" panose="020F0502020204030204" pitchFamily="34" charset="0"/>
              </a:rPr>
              <a:t>Ballgown</a:t>
            </a:r>
            <a:r>
              <a:rPr lang="en-US" b="1" dirty="0">
                <a:latin typeface="Calibri" panose="020F0502020204030204" pitchFamily="34" charset="0"/>
                <a:cs typeface="Calibri" panose="020F0502020204030204" pitchFamily="34" charset="0"/>
              </a:rPr>
              <a:t> for Visualization with R</a:t>
            </a:r>
          </a:p>
        </p:txBody>
      </p:sp>
      <p:pic>
        <p:nvPicPr>
          <p:cNvPr id="4" name="Content Placeholder 3" descr="nprot.2016.095-F3.jpg"/>
          <p:cNvPicPr>
            <a:picLocks noGrp="1" noChangeAspect="1"/>
          </p:cNvPicPr>
          <p:nvPr>
            <p:ph idx="1"/>
          </p:nvPr>
        </p:nvPicPr>
        <p:blipFill>
          <a:blip r:embed="rId3">
            <a:extLst>
              <a:ext uri="{28A0092B-C50C-407E-A947-70E740481C1C}">
                <a14:useLocalDpi xmlns:a14="http://schemas.microsoft.com/office/drawing/2010/main" val="0"/>
              </a:ext>
            </a:extLst>
          </a:blip>
          <a:srcRect l="-39529" r="-39529"/>
          <a:stretch>
            <a:fillRect/>
          </a:stretch>
        </p:blipFill>
        <p:spPr>
          <a:xfrm>
            <a:off x="623392" y="908721"/>
            <a:ext cx="5051412" cy="2699893"/>
          </a:xfrm>
        </p:spPr>
      </p:pic>
      <p:pic>
        <p:nvPicPr>
          <p:cNvPr id="5" name="Picture 4" descr="nprot.2016.095-F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2" y="764705"/>
            <a:ext cx="2951294" cy="2741425"/>
          </a:xfrm>
          <a:prstGeom prst="rect">
            <a:avLst/>
          </a:prstGeom>
        </p:spPr>
      </p:pic>
      <p:pic>
        <p:nvPicPr>
          <p:cNvPr id="6" name="Picture 5" descr="nprot.2016.095-F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0176" y="764705"/>
            <a:ext cx="2952328" cy="2926085"/>
          </a:xfrm>
          <a:prstGeom prst="rect">
            <a:avLst/>
          </a:prstGeom>
        </p:spPr>
      </p:pic>
    </p:spTree>
    <p:extLst>
      <p:ext uri="{BB962C8B-B14F-4D97-AF65-F5344CB8AC3E}">
        <p14:creationId xmlns:p14="http://schemas.microsoft.com/office/powerpoint/2010/main" val="212336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06F06F3-DA87-0F4C-81D6-14C239567246}"/>
              </a:ext>
            </a:extLst>
          </p:cNvPr>
          <p:cNvPicPr>
            <a:picLocks noGrp="1" noChangeAspect="1"/>
          </p:cNvPicPr>
          <p:nvPr>
            <p:ph idx="1"/>
          </p:nvPr>
        </p:nvPicPr>
        <p:blipFill rotWithShape="1">
          <a:blip r:embed="rId2"/>
          <a:srcRect t="18382" b="61522"/>
          <a:stretch/>
        </p:blipFill>
        <p:spPr>
          <a:xfrm>
            <a:off x="1676399" y="688075"/>
            <a:ext cx="8370799" cy="3809999"/>
          </a:xfrm>
        </p:spPr>
      </p:pic>
      <p:sp>
        <p:nvSpPr>
          <p:cNvPr id="6" name="Title 1">
            <a:extLst>
              <a:ext uri="{FF2B5EF4-FFF2-40B4-BE49-F238E27FC236}">
                <a16:creationId xmlns:a16="http://schemas.microsoft.com/office/drawing/2014/main" id="{4D8AAC63-A375-D84B-9BDB-4C83B3CF1F11}"/>
              </a:ext>
            </a:extLst>
          </p:cNvPr>
          <p:cNvSpPr>
            <a:spLocks noGrp="1"/>
          </p:cNvSpPr>
          <p:nvPr>
            <p:ph type="title"/>
          </p:nvPr>
        </p:nvSpPr>
        <p:spPr>
          <a:xfrm>
            <a:off x="95533" y="105814"/>
            <a:ext cx="11982735" cy="584200"/>
          </a:xfrm>
        </p:spPr>
        <p:txBody>
          <a:bodyPr>
            <a:normAutofit fontScale="90000"/>
          </a:bodyPr>
          <a:lstStyle/>
          <a:p>
            <a:r>
              <a:rPr lang="en-US" altLang="en-US" b="1" dirty="0">
                <a:latin typeface="+mn-lt"/>
                <a:cs typeface="Trebuchet MS" charset="0"/>
              </a:rPr>
              <a:t>MPS (NGS) Platforms: Illumina is currently dominant</a:t>
            </a:r>
          </a:p>
        </p:txBody>
      </p:sp>
      <p:pic>
        <p:nvPicPr>
          <p:cNvPr id="10" name="Content Placeholder 7">
            <a:extLst>
              <a:ext uri="{FF2B5EF4-FFF2-40B4-BE49-F238E27FC236}">
                <a16:creationId xmlns:a16="http://schemas.microsoft.com/office/drawing/2014/main" id="{73EC898D-87CB-F141-BBB3-52BF27EFEC6D}"/>
              </a:ext>
            </a:extLst>
          </p:cNvPr>
          <p:cNvPicPr>
            <a:picLocks noChangeAspect="1"/>
          </p:cNvPicPr>
          <p:nvPr/>
        </p:nvPicPr>
        <p:blipFill rotWithShape="1">
          <a:blip r:embed="rId2"/>
          <a:srcRect t="42899" b="50453"/>
          <a:stretch/>
        </p:blipFill>
        <p:spPr bwMode="auto">
          <a:xfrm>
            <a:off x="1676399" y="4443476"/>
            <a:ext cx="8370799" cy="126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9" name="Rectangle 8">
            <a:extLst>
              <a:ext uri="{FF2B5EF4-FFF2-40B4-BE49-F238E27FC236}">
                <a16:creationId xmlns:a16="http://schemas.microsoft.com/office/drawing/2014/main" id="{4173AF63-7A06-514A-B544-DE19F543E4C5}"/>
              </a:ext>
            </a:extLst>
          </p:cNvPr>
          <p:cNvSpPr/>
          <p:nvPr/>
        </p:nvSpPr>
        <p:spPr>
          <a:xfrm>
            <a:off x="7848600" y="4421872"/>
            <a:ext cx="1447800" cy="1336675"/>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F64A4C43-72D4-AB42-A322-C1EE171C0501}"/>
              </a:ext>
            </a:extLst>
          </p:cNvPr>
          <p:cNvSpPr txBox="1">
            <a:spLocks noChangeArrowheads="1"/>
          </p:cNvSpPr>
          <p:nvPr/>
        </p:nvSpPr>
        <p:spPr bwMode="auto">
          <a:xfrm>
            <a:off x="2490717" y="5795370"/>
            <a:ext cx="80772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600" dirty="0">
                <a:solidFill>
                  <a:schemeClr val="tx1"/>
                </a:solidFill>
              </a:rPr>
              <a:t> Higher accuracy, range of capacity and throughput</a:t>
            </a:r>
          </a:p>
          <a:p>
            <a:pPr>
              <a:spcBef>
                <a:spcPct val="0"/>
              </a:spcBef>
              <a:buClrTx/>
            </a:pPr>
            <a:r>
              <a:rPr lang="en-US" altLang="en-US" sz="1600" dirty="0">
                <a:solidFill>
                  <a:schemeClr val="tx1"/>
                </a:solidFill>
              </a:rPr>
              <a:t> Longer read lengths on some platforms</a:t>
            </a:r>
          </a:p>
        </p:txBody>
      </p:sp>
    </p:spTree>
    <p:extLst>
      <p:ext uri="{BB962C8B-B14F-4D97-AF65-F5344CB8AC3E}">
        <p14:creationId xmlns:p14="http://schemas.microsoft.com/office/powerpoint/2010/main" val="176319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12C7-3975-974A-9C63-65F257961E68}"/>
              </a:ext>
            </a:extLst>
          </p:cNvPr>
          <p:cNvSpPr>
            <a:spLocks noGrp="1"/>
          </p:cNvSpPr>
          <p:nvPr>
            <p:ph type="title"/>
          </p:nvPr>
        </p:nvSpPr>
        <p:spPr>
          <a:xfrm>
            <a:off x="122830" y="111125"/>
            <a:ext cx="11859903" cy="650875"/>
          </a:xfrm>
        </p:spPr>
        <p:txBody>
          <a:bodyPr>
            <a:noAutofit/>
          </a:bodyPr>
          <a:lstStyle/>
          <a:p>
            <a:r>
              <a:rPr lang="en-US" sz="2800" b="1" dirty="0">
                <a:latin typeface="+mn-lt"/>
              </a:rPr>
              <a:t>Illumina sequencing trick #1: immobilizing single molecules on a solid surface</a:t>
            </a:r>
          </a:p>
        </p:txBody>
      </p:sp>
      <p:pic>
        <p:nvPicPr>
          <p:cNvPr id="4" name="droppedImage.pdf" descr="droppedImage.pdf">
            <a:extLst>
              <a:ext uri="{FF2B5EF4-FFF2-40B4-BE49-F238E27FC236}">
                <a16:creationId xmlns:a16="http://schemas.microsoft.com/office/drawing/2014/main" id="{7171F7DC-6AC0-4443-99E8-AAC9EF1020AF}"/>
              </a:ext>
            </a:extLst>
          </p:cNvPr>
          <p:cNvPicPr>
            <a:picLocks noChangeAspect="1"/>
          </p:cNvPicPr>
          <p:nvPr/>
        </p:nvPicPr>
        <p:blipFill>
          <a:blip r:embed="rId2"/>
          <a:srcRect l="30830" t="56749" r="52696" b="14817"/>
          <a:stretch>
            <a:fillRect/>
          </a:stretch>
        </p:blipFill>
        <p:spPr>
          <a:xfrm>
            <a:off x="5747743" y="4145213"/>
            <a:ext cx="1437680" cy="1866305"/>
          </a:xfrm>
          <a:prstGeom prst="rect">
            <a:avLst/>
          </a:prstGeom>
          <a:ln w="12700">
            <a:miter lim="400000"/>
          </a:ln>
        </p:spPr>
      </p:pic>
      <p:pic>
        <p:nvPicPr>
          <p:cNvPr id="5" name="droppedImage.pdf" descr="droppedImage.pdf">
            <a:extLst>
              <a:ext uri="{FF2B5EF4-FFF2-40B4-BE49-F238E27FC236}">
                <a16:creationId xmlns:a16="http://schemas.microsoft.com/office/drawing/2014/main" id="{98921AAB-8F66-5F40-94C3-6FEA20917103}"/>
              </a:ext>
            </a:extLst>
          </p:cNvPr>
          <p:cNvPicPr>
            <a:picLocks noChangeAspect="1"/>
          </p:cNvPicPr>
          <p:nvPr/>
        </p:nvPicPr>
        <p:blipFill>
          <a:blip r:embed="rId3"/>
          <a:srcRect l="60654" t="35804" r="16225" b="34539"/>
          <a:stretch>
            <a:fillRect/>
          </a:stretch>
        </p:blipFill>
        <p:spPr>
          <a:xfrm>
            <a:off x="1803816" y="4609555"/>
            <a:ext cx="1601355" cy="1544836"/>
          </a:xfrm>
          <a:prstGeom prst="rect">
            <a:avLst/>
          </a:prstGeom>
          <a:ln w="12700">
            <a:miter lim="400000"/>
          </a:ln>
        </p:spPr>
      </p:pic>
      <p:pic>
        <p:nvPicPr>
          <p:cNvPr id="6" name="DNA1.gif" descr="DNA1.gif">
            <a:extLst>
              <a:ext uri="{FF2B5EF4-FFF2-40B4-BE49-F238E27FC236}">
                <a16:creationId xmlns:a16="http://schemas.microsoft.com/office/drawing/2014/main" id="{4E315A04-FFEE-B543-BFF9-D93F02388C98}"/>
              </a:ext>
            </a:extLst>
          </p:cNvPr>
          <p:cNvPicPr>
            <a:picLocks/>
          </p:cNvPicPr>
          <p:nvPr/>
        </p:nvPicPr>
        <p:blipFill>
          <a:blip r:embed="rId4"/>
          <a:srcRect l="8595" r="19407"/>
          <a:stretch>
            <a:fillRect/>
          </a:stretch>
        </p:blipFill>
        <p:spPr>
          <a:xfrm>
            <a:off x="1729383" y="977845"/>
            <a:ext cx="3821907" cy="98267"/>
          </a:xfrm>
          <a:prstGeom prst="rect">
            <a:avLst/>
          </a:prstGeom>
          <a:ln w="12700">
            <a:miter lim="400000"/>
          </a:ln>
        </p:spPr>
      </p:pic>
      <p:grpSp>
        <p:nvGrpSpPr>
          <p:cNvPr id="7" name="Group">
            <a:extLst>
              <a:ext uri="{FF2B5EF4-FFF2-40B4-BE49-F238E27FC236}">
                <a16:creationId xmlns:a16="http://schemas.microsoft.com/office/drawing/2014/main" id="{8001FDE5-F10A-D44F-A25C-968288BF50FC}"/>
              </a:ext>
            </a:extLst>
          </p:cNvPr>
          <p:cNvGrpSpPr/>
          <p:nvPr/>
        </p:nvGrpSpPr>
        <p:grpSpPr>
          <a:xfrm>
            <a:off x="3068837" y="2537869"/>
            <a:ext cx="1285875" cy="100939"/>
            <a:chOff x="0" y="127000"/>
            <a:chExt cx="1828800" cy="143557"/>
          </a:xfrm>
        </p:grpSpPr>
        <p:pic>
          <p:nvPicPr>
            <p:cNvPr id="8" name="DNA1.gif" descr="DNA1.gif">
              <a:extLst>
                <a:ext uri="{FF2B5EF4-FFF2-40B4-BE49-F238E27FC236}">
                  <a16:creationId xmlns:a16="http://schemas.microsoft.com/office/drawing/2014/main" id="{B39A7D4C-8559-6348-B1D3-78940C2F5431}"/>
                </a:ext>
              </a:extLst>
            </p:cNvPr>
            <p:cNvPicPr>
              <a:picLocks/>
            </p:cNvPicPr>
            <p:nvPr/>
          </p:nvPicPr>
          <p:blipFill>
            <a:blip r:embed="rId4"/>
            <a:srcRect l="3549" r="80470"/>
            <a:stretch>
              <a:fillRect/>
            </a:stretch>
          </p:blipFill>
          <p:spPr>
            <a:xfrm>
              <a:off x="317500" y="130802"/>
              <a:ext cx="1206500" cy="139756"/>
            </a:xfrm>
            <a:prstGeom prst="rect">
              <a:avLst/>
            </a:prstGeom>
            <a:ln w="12700" cap="flat">
              <a:noFill/>
              <a:miter lim="400000"/>
            </a:ln>
            <a:effectLst/>
          </p:spPr>
        </p:pic>
        <p:sp>
          <p:nvSpPr>
            <p:cNvPr id="9" name="Rectangle">
              <a:extLst>
                <a:ext uri="{FF2B5EF4-FFF2-40B4-BE49-F238E27FC236}">
                  <a16:creationId xmlns:a16="http://schemas.microsoft.com/office/drawing/2014/main" id="{9E3BF3B1-0138-B247-8A75-6C0E11A26CD2}"/>
                </a:ext>
              </a:extLst>
            </p:cNvPr>
            <p:cNvSpPr/>
            <p:nvPr/>
          </p:nvSpPr>
          <p:spPr>
            <a:xfrm>
              <a:off x="0" y="127000"/>
              <a:ext cx="317500" cy="139700"/>
            </a:xfrm>
            <a:prstGeom prst="rect">
              <a:avLst/>
            </a:prstGeom>
            <a:solidFill>
              <a:srgbClr val="77BB41"/>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0" name="Rectangle">
              <a:extLst>
                <a:ext uri="{FF2B5EF4-FFF2-40B4-BE49-F238E27FC236}">
                  <a16:creationId xmlns:a16="http://schemas.microsoft.com/office/drawing/2014/main" id="{2435AA25-C2DF-2740-BDC0-85F6A9742F17}"/>
                </a:ext>
              </a:extLst>
            </p:cNvPr>
            <p:cNvSpPr/>
            <p:nvPr/>
          </p:nvSpPr>
          <p:spPr>
            <a:xfrm>
              <a:off x="1511300" y="127000"/>
              <a:ext cx="317500" cy="139700"/>
            </a:xfrm>
            <a:prstGeom prst="rect">
              <a:avLst/>
            </a:prstGeom>
            <a:solidFill>
              <a:srgbClr val="D58400"/>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pic>
        <p:nvPicPr>
          <p:cNvPr id="11" name="DNA1.gif" descr="DNA1.gif">
            <a:extLst>
              <a:ext uri="{FF2B5EF4-FFF2-40B4-BE49-F238E27FC236}">
                <a16:creationId xmlns:a16="http://schemas.microsoft.com/office/drawing/2014/main" id="{4AF9D410-B5E1-EF4D-8668-8AF3A94461E4}"/>
              </a:ext>
            </a:extLst>
          </p:cNvPr>
          <p:cNvPicPr>
            <a:picLocks/>
          </p:cNvPicPr>
          <p:nvPr/>
        </p:nvPicPr>
        <p:blipFill>
          <a:blip r:embed="rId4"/>
          <a:srcRect l="3549" r="80470"/>
          <a:stretch>
            <a:fillRect/>
          </a:stretch>
        </p:blipFill>
        <p:spPr>
          <a:xfrm>
            <a:off x="1684735" y="1665432"/>
            <a:ext cx="848320" cy="98267"/>
          </a:xfrm>
          <a:prstGeom prst="rect">
            <a:avLst/>
          </a:prstGeom>
          <a:ln w="12700">
            <a:miter lim="400000"/>
          </a:ln>
        </p:spPr>
      </p:pic>
      <p:pic>
        <p:nvPicPr>
          <p:cNvPr id="12" name="DNA1.gif" descr="DNA1.gif">
            <a:extLst>
              <a:ext uri="{FF2B5EF4-FFF2-40B4-BE49-F238E27FC236}">
                <a16:creationId xmlns:a16="http://schemas.microsoft.com/office/drawing/2014/main" id="{59BFDC17-D2C1-F94F-A5EC-5D16F09592F5}"/>
              </a:ext>
            </a:extLst>
          </p:cNvPr>
          <p:cNvPicPr>
            <a:picLocks/>
          </p:cNvPicPr>
          <p:nvPr/>
        </p:nvPicPr>
        <p:blipFill>
          <a:blip r:embed="rId4"/>
          <a:srcRect l="3549" r="80470"/>
          <a:stretch>
            <a:fillRect/>
          </a:stretch>
        </p:blipFill>
        <p:spPr>
          <a:xfrm>
            <a:off x="2693789" y="1665432"/>
            <a:ext cx="848320" cy="98267"/>
          </a:xfrm>
          <a:prstGeom prst="rect">
            <a:avLst/>
          </a:prstGeom>
          <a:ln w="12700">
            <a:miter lim="400000"/>
          </a:ln>
        </p:spPr>
      </p:pic>
      <p:pic>
        <p:nvPicPr>
          <p:cNvPr id="13" name="DNA1.gif" descr="DNA1.gif">
            <a:extLst>
              <a:ext uri="{FF2B5EF4-FFF2-40B4-BE49-F238E27FC236}">
                <a16:creationId xmlns:a16="http://schemas.microsoft.com/office/drawing/2014/main" id="{785CE644-D4F2-154E-B669-610EA39D9996}"/>
              </a:ext>
            </a:extLst>
          </p:cNvPr>
          <p:cNvPicPr>
            <a:picLocks/>
          </p:cNvPicPr>
          <p:nvPr/>
        </p:nvPicPr>
        <p:blipFill>
          <a:blip r:embed="rId4"/>
          <a:srcRect l="3549" r="80470"/>
          <a:stretch>
            <a:fillRect/>
          </a:stretch>
        </p:blipFill>
        <p:spPr>
          <a:xfrm>
            <a:off x="3702844" y="1665432"/>
            <a:ext cx="848320" cy="98267"/>
          </a:xfrm>
          <a:prstGeom prst="rect">
            <a:avLst/>
          </a:prstGeom>
          <a:ln w="12700">
            <a:miter lim="400000"/>
          </a:ln>
        </p:spPr>
      </p:pic>
      <p:pic>
        <p:nvPicPr>
          <p:cNvPr id="14" name="DNA1.gif" descr="DNA1.gif">
            <a:extLst>
              <a:ext uri="{FF2B5EF4-FFF2-40B4-BE49-F238E27FC236}">
                <a16:creationId xmlns:a16="http://schemas.microsoft.com/office/drawing/2014/main" id="{0BC56E0B-0367-B048-AB09-E2967D3EF7CC}"/>
              </a:ext>
            </a:extLst>
          </p:cNvPr>
          <p:cNvPicPr>
            <a:picLocks/>
          </p:cNvPicPr>
          <p:nvPr/>
        </p:nvPicPr>
        <p:blipFill>
          <a:blip r:embed="rId4"/>
          <a:srcRect l="3549" r="80470"/>
          <a:stretch>
            <a:fillRect/>
          </a:stretch>
        </p:blipFill>
        <p:spPr>
          <a:xfrm>
            <a:off x="4711899" y="1665432"/>
            <a:ext cx="848320" cy="98267"/>
          </a:xfrm>
          <a:prstGeom prst="rect">
            <a:avLst/>
          </a:prstGeom>
          <a:ln w="12700">
            <a:miter lim="400000"/>
          </a:ln>
        </p:spPr>
      </p:pic>
      <p:pic>
        <p:nvPicPr>
          <p:cNvPr id="15" name="eppendorf.jpg" descr="eppendorf.jpg">
            <a:extLst>
              <a:ext uri="{FF2B5EF4-FFF2-40B4-BE49-F238E27FC236}">
                <a16:creationId xmlns:a16="http://schemas.microsoft.com/office/drawing/2014/main" id="{8F6CDB57-CDB5-8B46-AFEA-6461CE430C24}"/>
              </a:ext>
            </a:extLst>
          </p:cNvPr>
          <p:cNvPicPr>
            <a:picLocks noChangeAspect="1"/>
          </p:cNvPicPr>
          <p:nvPr/>
        </p:nvPicPr>
        <p:blipFill>
          <a:blip r:embed="rId5"/>
          <a:stretch>
            <a:fillRect/>
          </a:stretch>
        </p:blipFill>
        <p:spPr>
          <a:xfrm>
            <a:off x="4646041" y="2185408"/>
            <a:ext cx="428627" cy="1008531"/>
          </a:xfrm>
          <a:prstGeom prst="rect">
            <a:avLst/>
          </a:prstGeom>
          <a:ln w="12700">
            <a:miter lim="400000"/>
          </a:ln>
        </p:spPr>
      </p:pic>
      <p:sp>
        <p:nvSpPr>
          <p:cNvPr id="16" name="Line">
            <a:extLst>
              <a:ext uri="{FF2B5EF4-FFF2-40B4-BE49-F238E27FC236}">
                <a16:creationId xmlns:a16="http://schemas.microsoft.com/office/drawing/2014/main" id="{7C3BB520-2F78-D54E-B9D3-8869738BACDC}"/>
              </a:ext>
            </a:extLst>
          </p:cNvPr>
          <p:cNvSpPr/>
          <p:nvPr/>
        </p:nvSpPr>
        <p:spPr>
          <a:xfrm flipV="1">
            <a:off x="3720703" y="121627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17" name="Fragment DNA">
            <a:extLst>
              <a:ext uri="{FF2B5EF4-FFF2-40B4-BE49-F238E27FC236}">
                <a16:creationId xmlns:a16="http://schemas.microsoft.com/office/drawing/2014/main" id="{467EFA73-B2E2-4540-8DA1-309CA375B679}"/>
              </a:ext>
            </a:extLst>
          </p:cNvPr>
          <p:cNvSpPr/>
          <p:nvPr/>
        </p:nvSpPr>
        <p:spPr>
          <a:xfrm>
            <a:off x="2593661" y="1210653"/>
            <a:ext cx="878447" cy="234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lvl1pPr>
          </a:lstStyle>
          <a:p>
            <a:r>
              <a:rPr sz="1055"/>
              <a:t>Fragment DNA</a:t>
            </a:r>
          </a:p>
        </p:txBody>
      </p:sp>
      <p:sp>
        <p:nvSpPr>
          <p:cNvPr id="18" name="Add adaptors,…">
            <a:extLst>
              <a:ext uri="{FF2B5EF4-FFF2-40B4-BE49-F238E27FC236}">
                <a16:creationId xmlns:a16="http://schemas.microsoft.com/office/drawing/2014/main" id="{11508EB1-0DAC-094B-97FE-4501830EC6B2}"/>
              </a:ext>
            </a:extLst>
          </p:cNvPr>
          <p:cNvSpPr/>
          <p:nvPr/>
        </p:nvSpPr>
        <p:spPr>
          <a:xfrm>
            <a:off x="2436545" y="1942078"/>
            <a:ext cx="1196579" cy="396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1500"/>
            </a:pPr>
            <a:r>
              <a:rPr sz="1055"/>
              <a:t>Add adaptors,</a:t>
            </a:r>
          </a:p>
          <a:p>
            <a:pPr>
              <a:defRPr sz="1500"/>
            </a:pPr>
            <a:r>
              <a:rPr sz="1055"/>
              <a:t>size select, PCR</a:t>
            </a:r>
          </a:p>
        </p:txBody>
      </p:sp>
      <p:sp>
        <p:nvSpPr>
          <p:cNvPr id="19" name="denature">
            <a:extLst>
              <a:ext uri="{FF2B5EF4-FFF2-40B4-BE49-F238E27FC236}">
                <a16:creationId xmlns:a16="http://schemas.microsoft.com/office/drawing/2014/main" id="{60F33DE1-3863-C144-8A4E-8D3CA48E73AC}"/>
              </a:ext>
            </a:extLst>
          </p:cNvPr>
          <p:cNvSpPr/>
          <p:nvPr/>
        </p:nvSpPr>
        <p:spPr>
          <a:xfrm>
            <a:off x="2943836" y="2907293"/>
            <a:ext cx="573876" cy="234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lvl1pPr>
          </a:lstStyle>
          <a:p>
            <a:r>
              <a:rPr sz="1055"/>
              <a:t>denature</a:t>
            </a:r>
          </a:p>
        </p:txBody>
      </p:sp>
      <p:grpSp>
        <p:nvGrpSpPr>
          <p:cNvPr id="20" name="Group">
            <a:extLst>
              <a:ext uri="{FF2B5EF4-FFF2-40B4-BE49-F238E27FC236}">
                <a16:creationId xmlns:a16="http://schemas.microsoft.com/office/drawing/2014/main" id="{0E7D07E3-8A73-0F4F-84D0-017640F6C833}"/>
              </a:ext>
            </a:extLst>
          </p:cNvPr>
          <p:cNvGrpSpPr/>
          <p:nvPr/>
        </p:nvGrpSpPr>
        <p:grpSpPr>
          <a:xfrm>
            <a:off x="3050977" y="3457626"/>
            <a:ext cx="1330523" cy="71439"/>
            <a:chOff x="0" y="0"/>
            <a:chExt cx="1892300" cy="101600"/>
          </a:xfrm>
        </p:grpSpPr>
        <p:sp>
          <p:nvSpPr>
            <p:cNvPr id="21" name="Line">
              <a:extLst>
                <a:ext uri="{FF2B5EF4-FFF2-40B4-BE49-F238E27FC236}">
                  <a16:creationId xmlns:a16="http://schemas.microsoft.com/office/drawing/2014/main" id="{A93842D8-6072-0E4B-8AAD-6ACB155DD141}"/>
                </a:ext>
              </a:extLst>
            </p:cNvPr>
            <p:cNvSpPr/>
            <p:nvPr/>
          </p:nvSpPr>
          <p:spPr>
            <a:xfrm>
              <a:off x="219409" y="50800"/>
              <a:ext cx="1510410" cy="1"/>
            </a:xfrm>
            <a:prstGeom prst="line">
              <a:avLst/>
            </a:prstGeom>
            <a:noFill/>
            <a:ln w="25400" cap="flat">
              <a:solidFill>
                <a:srgbClr val="232323"/>
              </a:solidFill>
              <a:prstDash val="solid"/>
              <a:miter lim="400000"/>
            </a:ln>
            <a:effectLst/>
          </p:spPr>
          <p:txBody>
            <a:bodyPr wrap="square" lIns="35719" tIns="35719" rIns="35719" bIns="35719" numCol="1" anchor="ctr">
              <a:noAutofit/>
            </a:bodyPr>
            <a:lstStyle/>
            <a:p>
              <a:pPr defTabSz="321449">
                <a:defRPr sz="1200"/>
              </a:pPr>
              <a:endParaRPr sz="844"/>
            </a:p>
          </p:txBody>
        </p:sp>
        <p:grpSp>
          <p:nvGrpSpPr>
            <p:cNvPr id="22" name="Group">
              <a:extLst>
                <a:ext uri="{FF2B5EF4-FFF2-40B4-BE49-F238E27FC236}">
                  <a16:creationId xmlns:a16="http://schemas.microsoft.com/office/drawing/2014/main" id="{C2ABC711-7381-DE4D-B7E5-C5606401CCFE}"/>
                </a:ext>
              </a:extLst>
            </p:cNvPr>
            <p:cNvGrpSpPr/>
            <p:nvPr/>
          </p:nvGrpSpPr>
          <p:grpSpPr>
            <a:xfrm>
              <a:off x="0" y="0"/>
              <a:ext cx="1892300" cy="101600"/>
              <a:chOff x="0" y="0"/>
              <a:chExt cx="1892300" cy="101600"/>
            </a:xfrm>
          </p:grpSpPr>
          <p:sp>
            <p:nvSpPr>
              <p:cNvPr id="23" name="Rectangle">
                <a:extLst>
                  <a:ext uri="{FF2B5EF4-FFF2-40B4-BE49-F238E27FC236}">
                    <a16:creationId xmlns:a16="http://schemas.microsoft.com/office/drawing/2014/main" id="{CC23293E-9E87-234C-A0F2-43D6955199E4}"/>
                  </a:ext>
                </a:extLst>
              </p:cNvPr>
              <p:cNvSpPr/>
              <p:nvPr/>
            </p:nvSpPr>
            <p:spPr>
              <a:xfrm>
                <a:off x="0" y="0"/>
                <a:ext cx="419100" cy="101600"/>
              </a:xfrm>
              <a:prstGeom prst="rect">
                <a:avLst/>
              </a:prstGeom>
              <a:solidFill>
                <a:srgbClr val="D58400"/>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4" name="Rectangle">
                <a:extLst>
                  <a:ext uri="{FF2B5EF4-FFF2-40B4-BE49-F238E27FC236}">
                    <a16:creationId xmlns:a16="http://schemas.microsoft.com/office/drawing/2014/main" id="{8AE90F86-B90A-7843-8074-DECE21BD62E7}"/>
                  </a:ext>
                </a:extLst>
              </p:cNvPr>
              <p:cNvSpPr/>
              <p:nvPr/>
            </p:nvSpPr>
            <p:spPr>
              <a:xfrm>
                <a:off x="1473200" y="0"/>
                <a:ext cx="419100" cy="101600"/>
              </a:xfrm>
              <a:prstGeom prst="rect">
                <a:avLst/>
              </a:prstGeom>
              <a:solidFill>
                <a:srgbClr val="77BB41"/>
              </a:solidFill>
              <a:ln w="25400" cap="flat">
                <a:solidFill>
                  <a:srgbClr val="000000">
                    <a:alpha val="0"/>
                  </a:srgbClr>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sp>
        <p:nvSpPr>
          <p:cNvPr id="25" name="Line">
            <a:extLst>
              <a:ext uri="{FF2B5EF4-FFF2-40B4-BE49-F238E27FC236}">
                <a16:creationId xmlns:a16="http://schemas.microsoft.com/office/drawing/2014/main" id="{45047F5D-F237-7B41-AD4B-FE7B031C3886}"/>
              </a:ext>
            </a:extLst>
          </p:cNvPr>
          <p:cNvSpPr/>
          <p:nvPr/>
        </p:nvSpPr>
        <p:spPr>
          <a:xfrm flipV="1">
            <a:off x="3720703" y="2019947"/>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6" name="Line">
            <a:extLst>
              <a:ext uri="{FF2B5EF4-FFF2-40B4-BE49-F238E27FC236}">
                <a16:creationId xmlns:a16="http://schemas.microsoft.com/office/drawing/2014/main" id="{1EBA73B2-8C2F-3649-B54F-DC2965BD2BB0}"/>
              </a:ext>
            </a:extLst>
          </p:cNvPr>
          <p:cNvSpPr/>
          <p:nvPr/>
        </p:nvSpPr>
        <p:spPr>
          <a:xfrm flipV="1">
            <a:off x="3720703" y="290398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7" name="Load flow cell">
            <a:extLst>
              <a:ext uri="{FF2B5EF4-FFF2-40B4-BE49-F238E27FC236}">
                <a16:creationId xmlns:a16="http://schemas.microsoft.com/office/drawing/2014/main" id="{F99481B5-E47D-3D47-B4AF-B3D247BADCCD}"/>
              </a:ext>
            </a:extLst>
          </p:cNvPr>
          <p:cNvSpPr/>
          <p:nvPr/>
        </p:nvSpPr>
        <p:spPr>
          <a:xfrm>
            <a:off x="3708708" y="3925277"/>
            <a:ext cx="1312665" cy="234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500"/>
            </a:lvl1pPr>
          </a:lstStyle>
          <a:p>
            <a:r>
              <a:rPr sz="1055"/>
              <a:t>Load flow cell</a:t>
            </a:r>
          </a:p>
        </p:txBody>
      </p:sp>
      <p:pic>
        <p:nvPicPr>
          <p:cNvPr id="28" name="droppedImage.pdf" descr="droppedImage.pdf">
            <a:extLst>
              <a:ext uri="{FF2B5EF4-FFF2-40B4-BE49-F238E27FC236}">
                <a16:creationId xmlns:a16="http://schemas.microsoft.com/office/drawing/2014/main" id="{0DED499E-26CE-7D4F-AC3F-FE21F9F8B69F}"/>
              </a:ext>
            </a:extLst>
          </p:cNvPr>
          <p:cNvPicPr>
            <a:picLocks noChangeAspect="1"/>
          </p:cNvPicPr>
          <p:nvPr/>
        </p:nvPicPr>
        <p:blipFill>
          <a:blip r:embed="rId2"/>
          <a:srcRect l="13248" t="71441" r="74080" b="13368"/>
          <a:stretch>
            <a:fillRect/>
          </a:stretch>
        </p:blipFill>
        <p:spPr>
          <a:xfrm>
            <a:off x="3635873" y="4698852"/>
            <a:ext cx="1178719" cy="1062635"/>
          </a:xfrm>
          <a:prstGeom prst="rect">
            <a:avLst/>
          </a:prstGeom>
          <a:ln w="12700">
            <a:miter lim="400000"/>
          </a:ln>
        </p:spPr>
      </p:pic>
      <p:sp>
        <p:nvSpPr>
          <p:cNvPr id="29" name="Line">
            <a:extLst>
              <a:ext uri="{FF2B5EF4-FFF2-40B4-BE49-F238E27FC236}">
                <a16:creationId xmlns:a16="http://schemas.microsoft.com/office/drawing/2014/main" id="{44D3DEC4-202C-0343-91A1-AAC345423BA9}"/>
              </a:ext>
            </a:extLst>
          </p:cNvPr>
          <p:cNvSpPr/>
          <p:nvPr/>
        </p:nvSpPr>
        <p:spPr>
          <a:xfrm flipV="1">
            <a:off x="3720703" y="3743114"/>
            <a:ext cx="0" cy="60753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0" name="Flow cell surface w/ attached primers">
            <a:extLst>
              <a:ext uri="{FF2B5EF4-FFF2-40B4-BE49-F238E27FC236}">
                <a16:creationId xmlns:a16="http://schemas.microsoft.com/office/drawing/2014/main" id="{66FB57C8-BB0D-4A40-9C78-2B66C72BFD31}"/>
              </a:ext>
            </a:extLst>
          </p:cNvPr>
          <p:cNvSpPr/>
          <p:nvPr/>
        </p:nvSpPr>
        <p:spPr>
          <a:xfrm>
            <a:off x="3533180" y="5826492"/>
            <a:ext cx="1491259" cy="396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500"/>
            </a:lvl1pPr>
          </a:lstStyle>
          <a:p>
            <a:r>
              <a:rPr sz="1055"/>
              <a:t>Flow cell surface w/ attached primers</a:t>
            </a:r>
          </a:p>
        </p:txBody>
      </p:sp>
      <p:sp>
        <p:nvSpPr>
          <p:cNvPr id="31" name="Line">
            <a:extLst>
              <a:ext uri="{FF2B5EF4-FFF2-40B4-BE49-F238E27FC236}">
                <a16:creationId xmlns:a16="http://schemas.microsoft.com/office/drawing/2014/main" id="{26A677FC-5078-F242-83A2-224595624440}"/>
              </a:ext>
            </a:extLst>
          </p:cNvPr>
          <p:cNvSpPr/>
          <p:nvPr/>
        </p:nvSpPr>
        <p:spPr>
          <a:xfrm flipH="1">
            <a:off x="5158309" y="5082988"/>
            <a:ext cx="527083" cy="1"/>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2" name="Template…">
            <a:extLst>
              <a:ext uri="{FF2B5EF4-FFF2-40B4-BE49-F238E27FC236}">
                <a16:creationId xmlns:a16="http://schemas.microsoft.com/office/drawing/2014/main" id="{CD3C6102-4DC3-D34E-844E-C52876F3EBEF}"/>
              </a:ext>
            </a:extLst>
          </p:cNvPr>
          <p:cNvSpPr/>
          <p:nvPr/>
        </p:nvSpPr>
        <p:spPr>
          <a:xfrm>
            <a:off x="5631657" y="5971989"/>
            <a:ext cx="1669852"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1600"/>
            </a:pPr>
            <a:r>
              <a:rPr sz="1125"/>
              <a:t>Template </a:t>
            </a:r>
          </a:p>
          <a:p>
            <a:pPr>
              <a:defRPr sz="1600"/>
            </a:pPr>
            <a:r>
              <a:rPr sz="1125"/>
              <a:t>Hybridization</a:t>
            </a:r>
          </a:p>
        </p:txBody>
      </p:sp>
      <p:pic>
        <p:nvPicPr>
          <p:cNvPr id="33" name="droppedImage.pdf" descr="droppedImage.pdf">
            <a:extLst>
              <a:ext uri="{FF2B5EF4-FFF2-40B4-BE49-F238E27FC236}">
                <a16:creationId xmlns:a16="http://schemas.microsoft.com/office/drawing/2014/main" id="{0DC5DB8E-E497-6F4F-9E71-433E465BCEE9}"/>
              </a:ext>
            </a:extLst>
          </p:cNvPr>
          <p:cNvPicPr>
            <a:picLocks noChangeAspect="1"/>
          </p:cNvPicPr>
          <p:nvPr/>
        </p:nvPicPr>
        <p:blipFill>
          <a:blip r:embed="rId2"/>
          <a:srcRect l="51293" t="56749" r="33666" b="14817"/>
          <a:stretch>
            <a:fillRect/>
          </a:stretch>
        </p:blipFill>
        <p:spPr>
          <a:xfrm>
            <a:off x="7533680" y="4145213"/>
            <a:ext cx="1312664" cy="1866305"/>
          </a:xfrm>
          <a:prstGeom prst="rect">
            <a:avLst/>
          </a:prstGeom>
          <a:ln w="12700">
            <a:miter lim="400000"/>
          </a:ln>
        </p:spPr>
      </p:pic>
      <p:sp>
        <p:nvSpPr>
          <p:cNvPr id="34" name="Initial Extension">
            <a:extLst>
              <a:ext uri="{FF2B5EF4-FFF2-40B4-BE49-F238E27FC236}">
                <a16:creationId xmlns:a16="http://schemas.microsoft.com/office/drawing/2014/main" id="{373212FB-B584-9F49-AC61-2EEEA07AA0F7}"/>
              </a:ext>
            </a:extLst>
          </p:cNvPr>
          <p:cNvSpPr/>
          <p:nvPr/>
        </p:nvSpPr>
        <p:spPr>
          <a:xfrm>
            <a:off x="7355087" y="5978185"/>
            <a:ext cx="1669852" cy="245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600"/>
            </a:lvl1pPr>
          </a:lstStyle>
          <a:p>
            <a:r>
              <a:rPr sz="1125"/>
              <a:t>Initial Extension</a:t>
            </a:r>
          </a:p>
        </p:txBody>
      </p:sp>
      <p:sp>
        <p:nvSpPr>
          <p:cNvPr id="35" name="Line">
            <a:extLst>
              <a:ext uri="{FF2B5EF4-FFF2-40B4-BE49-F238E27FC236}">
                <a16:creationId xmlns:a16="http://schemas.microsoft.com/office/drawing/2014/main" id="{30358742-1216-034E-B34F-EAB61D093CE2}"/>
              </a:ext>
            </a:extLst>
          </p:cNvPr>
          <p:cNvSpPr/>
          <p:nvPr/>
        </p:nvSpPr>
        <p:spPr>
          <a:xfrm flipH="1">
            <a:off x="7033620"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6" name="1) Prepare Sequencing Library">
            <a:extLst>
              <a:ext uri="{FF2B5EF4-FFF2-40B4-BE49-F238E27FC236}">
                <a16:creationId xmlns:a16="http://schemas.microsoft.com/office/drawing/2014/main" id="{097B49E9-8C60-3640-9605-2A7186561849}"/>
              </a:ext>
            </a:extLst>
          </p:cNvPr>
          <p:cNvSpPr/>
          <p:nvPr/>
        </p:nvSpPr>
        <p:spPr>
          <a:xfrm>
            <a:off x="6402251" y="977875"/>
            <a:ext cx="2874698"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vl1pPr>
          </a:lstStyle>
          <a:p>
            <a:r>
              <a:rPr sz="1759"/>
              <a:t>1) Prepare Sequencing Library</a:t>
            </a:r>
          </a:p>
        </p:txBody>
      </p:sp>
      <p:sp>
        <p:nvSpPr>
          <p:cNvPr id="37" name="2) Seed Flow Cell with Single Molecules">
            <a:extLst>
              <a:ext uri="{FF2B5EF4-FFF2-40B4-BE49-F238E27FC236}">
                <a16:creationId xmlns:a16="http://schemas.microsoft.com/office/drawing/2014/main" id="{F7075BD3-06F2-CD4D-8250-63FFCEEAFD81}"/>
              </a:ext>
            </a:extLst>
          </p:cNvPr>
          <p:cNvSpPr/>
          <p:nvPr/>
        </p:nvSpPr>
        <p:spPr>
          <a:xfrm>
            <a:off x="5907136" y="3491583"/>
            <a:ext cx="3768212"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vl1pPr>
          </a:lstStyle>
          <a:p>
            <a:r>
              <a:rPr sz="1759"/>
              <a:t>2) Seed Flow Cell with Single Molecules</a:t>
            </a:r>
          </a:p>
        </p:txBody>
      </p:sp>
      <p:pic>
        <p:nvPicPr>
          <p:cNvPr id="38" name="droppedImage.pdf" descr="droppedImage.pdf">
            <a:extLst>
              <a:ext uri="{FF2B5EF4-FFF2-40B4-BE49-F238E27FC236}">
                <a16:creationId xmlns:a16="http://schemas.microsoft.com/office/drawing/2014/main" id="{BCC2D48A-DE06-5544-9F10-EFD0A1BDF1B1}"/>
              </a:ext>
            </a:extLst>
          </p:cNvPr>
          <p:cNvPicPr>
            <a:picLocks noChangeAspect="1"/>
          </p:cNvPicPr>
          <p:nvPr/>
        </p:nvPicPr>
        <p:blipFill>
          <a:blip r:embed="rId2"/>
          <a:srcRect l="71653" t="56749" r="13306" b="14817"/>
          <a:stretch>
            <a:fillRect/>
          </a:stretch>
        </p:blipFill>
        <p:spPr>
          <a:xfrm>
            <a:off x="9373195" y="4145213"/>
            <a:ext cx="1312664" cy="1866305"/>
          </a:xfrm>
          <a:prstGeom prst="rect">
            <a:avLst/>
          </a:prstGeom>
          <a:ln w="12700">
            <a:miter lim="400000"/>
          </a:ln>
        </p:spPr>
      </p:pic>
      <p:sp>
        <p:nvSpPr>
          <p:cNvPr id="39" name="Line">
            <a:extLst>
              <a:ext uri="{FF2B5EF4-FFF2-40B4-BE49-F238E27FC236}">
                <a16:creationId xmlns:a16="http://schemas.microsoft.com/office/drawing/2014/main" id="{F8223CE5-8722-4D4F-BB3A-5A3BF400FB8D}"/>
              </a:ext>
            </a:extLst>
          </p:cNvPr>
          <p:cNvSpPr/>
          <p:nvPr/>
        </p:nvSpPr>
        <p:spPr>
          <a:xfrm flipH="1">
            <a:off x="8819557"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40" name="Denaturation">
            <a:extLst>
              <a:ext uri="{FF2B5EF4-FFF2-40B4-BE49-F238E27FC236}">
                <a16:creationId xmlns:a16="http://schemas.microsoft.com/office/drawing/2014/main" id="{B13A6A44-69C2-2D47-ACCA-E963662DD456}"/>
              </a:ext>
            </a:extLst>
          </p:cNvPr>
          <p:cNvSpPr/>
          <p:nvPr/>
        </p:nvSpPr>
        <p:spPr>
          <a:xfrm>
            <a:off x="9051727" y="5982650"/>
            <a:ext cx="1669852" cy="245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600"/>
            </a:lvl1pPr>
          </a:lstStyle>
          <a:p>
            <a:r>
              <a:rPr sz="1125"/>
              <a:t>Denaturation</a:t>
            </a:r>
          </a:p>
        </p:txBody>
      </p:sp>
    </p:spTree>
    <p:extLst>
      <p:ext uri="{BB962C8B-B14F-4D97-AF65-F5344CB8AC3E}">
        <p14:creationId xmlns:p14="http://schemas.microsoft.com/office/powerpoint/2010/main" val="207800599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TotalTime>
  <Words>7051</Words>
  <Application>Microsoft Macintosh PowerPoint</Application>
  <PresentationFormat>Widescreen</PresentationFormat>
  <Paragraphs>620</Paragraphs>
  <Slides>71</Slides>
  <Notes>39</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Arial</vt:lpstr>
      <vt:lpstr>Calibri</vt:lpstr>
      <vt:lpstr>Calibri Light</vt:lpstr>
      <vt:lpstr>Consolas</vt:lpstr>
      <vt:lpstr>Economica</vt:lpstr>
      <vt:lpstr>Helvetica Neue</vt:lpstr>
      <vt:lpstr>Segoe UI</vt:lpstr>
      <vt:lpstr>Times New Roman</vt:lpstr>
      <vt:lpstr>Trebuchet MS</vt:lpstr>
      <vt:lpstr>Verdana</vt:lpstr>
      <vt:lpstr>Wingdings</vt:lpstr>
      <vt:lpstr>1_Office Theme</vt:lpstr>
      <vt:lpstr>PowerPoint Presentation</vt:lpstr>
      <vt:lpstr>Introductions to Bioinformatics instructors (WashU team)</vt:lpstr>
      <vt:lpstr>DNA/RNA analysis began with (Sanger) sequencing</vt:lpstr>
      <vt:lpstr>PowerPoint Presentation</vt:lpstr>
      <vt:lpstr>Costs of sequencing have plummeted from ~$100M to &lt;$1000 per human genome</vt:lpstr>
      <vt:lpstr>Costs of sequencing have plummeted from ~$100M to &lt;$1000 per human genome</vt:lpstr>
      <vt:lpstr>PowerPoint Presentation</vt:lpstr>
      <vt:lpstr>MPS (NGS) Platforms: Illumina is currently dominant</vt:lpstr>
      <vt:lpstr>Illumina sequencing trick #1: immobilizing single molecules on a solid surface</vt:lpstr>
      <vt:lpstr>PowerPoint Presentation</vt:lpstr>
      <vt:lpstr>PowerPoint Presentation</vt:lpstr>
      <vt:lpstr>PowerPoint Presentation</vt:lpstr>
      <vt:lpstr>Cancer genomics research has exploded with the rapid advances in DNA sequencing technologies</vt:lpstr>
      <vt:lpstr>Whole genome, exome and transcriptome allow us to detect and confirm many molecular alteration types</vt:lpstr>
      <vt:lpstr>Many other omic approaches exist</vt:lpstr>
      <vt:lpstr>How does it work? Short read alignments are the currency of DNA/RNA analysis</vt:lpstr>
      <vt:lpstr>Alignment is central to most genomics research</vt:lpstr>
      <vt:lpstr>Choice of reference genome files impact analysis</vt:lpstr>
      <vt:lpstr>Single nucleotide variants (SNVs) and insertions/deletions (indels) appear as short alignment discrepancies from reference genome</vt:lpstr>
      <vt:lpstr>Variant allele fraction (VAF) and coverage</vt:lpstr>
      <vt:lpstr>Both somatic and germline variants are important</vt:lpstr>
      <vt:lpstr>Copy number variants (CNVs) appear as deviations from in alignment “depth” or “coverage”</vt:lpstr>
      <vt:lpstr>Structural variants (SVs) can be identified using a combination of coverage and discordant read alignments</vt:lpstr>
      <vt:lpstr>Expressed gene fusions can be identified by discordant read alignments spanning known exons from RNA-seq data </vt:lpstr>
      <vt:lpstr>Viral expression and integrations can be identified by competitive alignment with human and viral genome databases</vt:lpstr>
      <vt:lpstr>Tumor clonal architecture can be inferred from distributions of VAFs</vt:lpstr>
      <vt:lpstr>Tumor genome analysis can reveal dozens to thousands of alterations per patient</vt:lpstr>
      <vt:lpstr>RNA sequencing</vt:lpstr>
      <vt:lpstr>Gene expression</vt:lpstr>
      <vt:lpstr>Challenges</vt:lpstr>
      <vt:lpstr>Agilent example / interpretation</vt:lpstr>
      <vt:lpstr>Design considerations</vt:lpstr>
      <vt:lpstr>There are many RNA-seq library construction strategies</vt:lpstr>
      <vt:lpstr>RNA-seq - Fragmentation and size selection</vt:lpstr>
      <vt:lpstr>RNA-seq - sequence enrichment (selection/depletion)</vt:lpstr>
      <vt:lpstr>Ordering RNA-seq data, “coverage”, and cost?</vt:lpstr>
      <vt:lpstr>Stranded vs. unstranded</vt:lpstr>
      <vt:lpstr>Replicates</vt:lpstr>
      <vt:lpstr>Common analysis goals of RNA-Seq  analysis (what can you ask of the data?)</vt:lpstr>
      <vt:lpstr>General themes of RNA-seq workflows</vt:lpstr>
      <vt:lpstr>Expression estimation for known genes and transcripts</vt:lpstr>
      <vt:lpstr>HTSeq-count basically counts reads supporting a feature (exon, gene) by assessing overlapping coordinates</vt:lpstr>
      <vt:lpstr>What is FPKM (RPKM)?</vt:lpstr>
      <vt:lpstr>What is FPKM?</vt:lpstr>
      <vt:lpstr>What is FPKM?</vt:lpstr>
      <vt:lpstr>How do FPKM and TPM differ?</vt:lpstr>
      <vt:lpstr>‘FPKM/TPM’ expression estimates vs. ‘raw’ counts</vt:lpstr>
      <vt:lpstr>Differential Expression</vt:lpstr>
      <vt:lpstr>Examples of RNA-seq data analysis workflows for differential gene expression</vt:lpstr>
      <vt:lpstr>Multiple approaches advisable</vt:lpstr>
      <vt:lpstr>Lessons learned from microarray days</vt:lpstr>
      <vt:lpstr>Multiple testing correction</vt:lpstr>
      <vt:lpstr>Downstream interpretation of expression analysis</vt:lpstr>
      <vt:lpstr>Discussion of bulk vs single cell RNA-seq</vt:lpstr>
      <vt:lpstr>Steps upstream of the hands-on exercises</vt:lpstr>
      <vt:lpstr>Bioinformatics troubleshooting cheat sheet</vt:lpstr>
      <vt:lpstr>PowerPoint Presentation</vt:lpstr>
      <vt:lpstr>We are on a Coffee Break &amp; Networking Session</vt:lpstr>
      <vt:lpstr>Extra slides</vt:lpstr>
      <vt:lpstr>Introduction to course – philosophy and goals</vt:lpstr>
      <vt:lpstr>First cancer whole genomes sequenced in last 10 years</vt:lpstr>
      <vt:lpstr>Cancer genomics has experienced a decade of explosive growth with large international initiatives (TCGA and ICGC)</vt:lpstr>
      <vt:lpstr>Deeper sequencing reveals hidden tumor architecture</vt:lpstr>
      <vt:lpstr>Alternatives to FPKM/TPM</vt:lpstr>
      <vt:lpstr>How does StringTie work?</vt:lpstr>
      <vt:lpstr>From flow network for each transcript, maximum flow is used to assemble transcript and estimate abundance </vt:lpstr>
      <vt:lpstr>StringTie Modes</vt:lpstr>
      <vt:lpstr>StringTie -merge</vt:lpstr>
      <vt:lpstr>gffcompare</vt:lpstr>
      <vt:lpstr>Differential Expression with Ballgown</vt:lpstr>
      <vt:lpstr>Ballgown for Visualization with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Griffith, Malachi</cp:lastModifiedBy>
  <cp:revision>55</cp:revision>
  <dcterms:created xsi:type="dcterms:W3CDTF">2023-11-13T22:16:20Z</dcterms:created>
  <dcterms:modified xsi:type="dcterms:W3CDTF">2025-05-17T18:45:07Z</dcterms:modified>
</cp:coreProperties>
</file>